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55"/>
  </p:notesMasterIdLst>
  <p:sldIdLst>
    <p:sldId id="256" r:id="rId2"/>
    <p:sldId id="287" r:id="rId3"/>
    <p:sldId id="286" r:id="rId4"/>
    <p:sldId id="285" r:id="rId5"/>
    <p:sldId id="288" r:id="rId6"/>
    <p:sldId id="289" r:id="rId7"/>
    <p:sldId id="290" r:id="rId8"/>
    <p:sldId id="291" r:id="rId9"/>
    <p:sldId id="292" r:id="rId10"/>
    <p:sldId id="293" r:id="rId11"/>
    <p:sldId id="294" r:id="rId12"/>
    <p:sldId id="301" r:id="rId13"/>
    <p:sldId id="302" r:id="rId14"/>
    <p:sldId id="303" r:id="rId15"/>
    <p:sldId id="304" r:id="rId16"/>
    <p:sldId id="305" r:id="rId17"/>
    <p:sldId id="295" r:id="rId18"/>
    <p:sldId id="306" r:id="rId19"/>
    <p:sldId id="307" r:id="rId20"/>
    <p:sldId id="308" r:id="rId21"/>
    <p:sldId id="309" r:id="rId22"/>
    <p:sldId id="310" r:id="rId23"/>
    <p:sldId id="311" r:id="rId24"/>
    <p:sldId id="312" r:id="rId25"/>
    <p:sldId id="296" r:id="rId26"/>
    <p:sldId id="297" r:id="rId27"/>
    <p:sldId id="298" r:id="rId28"/>
    <p:sldId id="299" r:id="rId29"/>
    <p:sldId id="313" r:id="rId30"/>
    <p:sldId id="314" r:id="rId31"/>
    <p:sldId id="322" r:id="rId32"/>
    <p:sldId id="315" r:id="rId33"/>
    <p:sldId id="323" r:id="rId34"/>
    <p:sldId id="316" r:id="rId35"/>
    <p:sldId id="317" r:id="rId36"/>
    <p:sldId id="318" r:id="rId37"/>
    <p:sldId id="319" r:id="rId38"/>
    <p:sldId id="321"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284" r:id="rId53"/>
    <p:sldId id="275"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8"/>
    <p:restoredTop sz="88599" autoAdjust="0"/>
  </p:normalViewPr>
  <p:slideViewPr>
    <p:cSldViewPr snapToGrid="0">
      <p:cViewPr varScale="1">
        <p:scale>
          <a:sx n="112" d="100"/>
          <a:sy n="112" d="100"/>
        </p:scale>
        <p:origin x="1432" y="176"/>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9384C-5992-47EF-A3CE-4403F520F3B9}" type="datetimeFigureOut">
              <a:rPr lang="zh-CN" altLang="en-US" smtClean="0"/>
              <a:t>16/6/15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A1533C-994D-47E6-A497-E048498C9FBA}" type="slidenum">
              <a:rPr lang="zh-CN" altLang="en-US" smtClean="0"/>
              <a:t>‹#›</a:t>
            </a:fld>
            <a:endParaRPr lang="zh-CN" altLang="en-US"/>
          </a:p>
        </p:txBody>
      </p:sp>
    </p:spTree>
    <p:extLst>
      <p:ext uri="{BB962C8B-B14F-4D97-AF65-F5344CB8AC3E}">
        <p14:creationId xmlns:p14="http://schemas.microsoft.com/office/powerpoint/2010/main" val="16119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A1533C-994D-47E6-A497-E048498C9FBA}" type="slidenum">
              <a:rPr lang="zh-CN" altLang="en-US" smtClean="0"/>
              <a:t>1</a:t>
            </a:fld>
            <a:endParaRPr lang="zh-CN" altLang="en-US"/>
          </a:p>
        </p:txBody>
      </p:sp>
    </p:spTree>
    <p:extLst>
      <p:ext uri="{BB962C8B-B14F-4D97-AF65-F5344CB8AC3E}">
        <p14:creationId xmlns:p14="http://schemas.microsoft.com/office/powerpoint/2010/main" val="1360058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jpeg"/><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 name="Rectangle 13"/>
          <p:cNvSpPr>
            <a:spLocks noChangeArrowheads="1"/>
          </p:cNvSpPr>
          <p:nvPr/>
        </p:nvSpPr>
        <p:spPr bwMode="auto">
          <a:xfrm>
            <a:off x="685800" y="3657600"/>
            <a:ext cx="7772400" cy="76200"/>
          </a:xfrm>
          <a:prstGeom prst="rect">
            <a:avLst/>
          </a:prstGeom>
          <a:gradFill flip="none" rotWithShape="1">
            <a:gsLst>
              <a:gs pos="0">
                <a:srgbClr val="002060">
                  <a:tint val="66000"/>
                  <a:satMod val="160000"/>
                  <a:lumMod val="100000"/>
                </a:srgbClr>
              </a:gs>
              <a:gs pos="50000">
                <a:srgbClr val="002060">
                  <a:tint val="44500"/>
                  <a:satMod val="160000"/>
                </a:srgbClr>
              </a:gs>
              <a:gs pos="100000">
                <a:srgbClr val="002060">
                  <a:tint val="23500"/>
                  <a:satMod val="160000"/>
                </a:srgbClr>
              </a:gs>
            </a:gsLst>
            <a:path path="circle">
              <a:fillToRect l="50000" t="50000" r="50000" b="50000"/>
            </a:path>
            <a:tileRect/>
          </a:gradFill>
          <a:ln w="25400" algn="ctr">
            <a:noFill/>
            <a:miter lim="800000"/>
            <a:headEnd/>
            <a:tailEnd/>
          </a:ln>
          <a:effectLst/>
        </p:spPr>
        <p:txBody>
          <a:bodyPr wrap="none" anchor="ctr"/>
          <a:lstStyle/>
          <a:p>
            <a:pPr>
              <a:defRPr/>
            </a:pPr>
            <a:endParaRPr lang="zh-CN" altLang="en-US">
              <a:latin typeface="Arial" charset="0"/>
            </a:endParaRPr>
          </a:p>
        </p:txBody>
      </p:sp>
      <p:pic>
        <p:nvPicPr>
          <p:cNvPr id="6" name="Picture 14" descr="cover-4"/>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1" y="1752600"/>
            <a:ext cx="9158288" cy="3517900"/>
          </a:xfrm>
          <a:prstGeom prst="rect">
            <a:avLst/>
          </a:prstGeom>
          <a:noFill/>
          <a:ln w="9525">
            <a:noFill/>
            <a:miter lim="800000"/>
            <a:headEnd/>
            <a:tailEnd/>
          </a:ln>
        </p:spPr>
      </p:pic>
      <p:sp>
        <p:nvSpPr>
          <p:cNvPr id="6155" name="Rectangle 11"/>
          <p:cNvSpPr>
            <a:spLocks noGrp="1" noChangeArrowheads="1"/>
          </p:cNvSpPr>
          <p:nvPr>
            <p:ph type="ctrTitle" hasCustomPrompt="1"/>
          </p:nvPr>
        </p:nvSpPr>
        <p:spPr>
          <a:xfrm>
            <a:off x="685800" y="2057404"/>
            <a:ext cx="7772400" cy="1470025"/>
          </a:xfrm>
        </p:spPr>
        <p:txBody>
          <a:bodyPr/>
          <a:lstStyle>
            <a:lvl1pPr algn="ctr">
              <a:defRPr sz="3600" b="1">
                <a:solidFill>
                  <a:schemeClr val="tx1"/>
                </a:solidFill>
                <a:effectLst>
                  <a:outerShdw blurRad="38100" dist="38100" dir="2700000" algn="tl">
                    <a:srgbClr val="C0C0C0"/>
                  </a:outerShdw>
                </a:effectLst>
                <a:latin typeface="Candara" pitchFamily="34" charset="0"/>
                <a:ea typeface="方正姚体" pitchFamily="2" charset="-122"/>
              </a:defRPr>
            </a:lvl1pPr>
          </a:lstStyle>
          <a:p>
            <a:r>
              <a:rPr lang="en-US" altLang="zh-CN" dirty="0" smtClean="0"/>
              <a:t>T</a:t>
            </a:r>
            <a:r>
              <a:rPr lang="zh-CN" altLang="en-US" dirty="0" smtClean="0"/>
              <a:t>单击此处编辑母版标题样式</a:t>
            </a:r>
            <a:endParaRPr lang="zh-CN" altLang="en-US" dirty="0"/>
          </a:p>
        </p:txBody>
      </p:sp>
      <p:sp>
        <p:nvSpPr>
          <p:cNvPr id="6156" name="Rectangle 12"/>
          <p:cNvSpPr>
            <a:spLocks noGrp="1" noChangeArrowheads="1"/>
          </p:cNvSpPr>
          <p:nvPr>
            <p:ph type="subTitle" idx="1" hasCustomPrompt="1"/>
          </p:nvPr>
        </p:nvSpPr>
        <p:spPr>
          <a:xfrm>
            <a:off x="1371600" y="3911600"/>
            <a:ext cx="6400800" cy="889000"/>
          </a:xfrm>
        </p:spPr>
        <p:txBody>
          <a:bodyPr/>
          <a:lstStyle>
            <a:lvl1pPr marL="0" indent="0" algn="ctr">
              <a:buFont typeface="Wingdings" pitchFamily="2" charset="2"/>
              <a:buNone/>
              <a:defRPr sz="1600" baseline="0">
                <a:latin typeface="Georgia" pitchFamily="18" charset="0"/>
              </a:defRPr>
            </a:lvl1pPr>
          </a:lstStyle>
          <a:p>
            <a:r>
              <a:rPr lang="en-US" altLang="zh-CN" dirty="0" smtClean="0"/>
              <a:t>T</a:t>
            </a:r>
            <a:r>
              <a:rPr lang="zh-CN" altLang="en-US" dirty="0" smtClean="0"/>
              <a:t>单击此处编辑母版副标题样式</a:t>
            </a:r>
            <a:endParaRPr lang="zh-CN" altLang="en-US" dirty="0"/>
          </a:p>
        </p:txBody>
      </p:sp>
      <p:sp>
        <p:nvSpPr>
          <p:cNvPr id="9" name="Rectangle 4"/>
          <p:cNvSpPr>
            <a:spLocks noGrp="1" noChangeArrowheads="1"/>
          </p:cNvSpPr>
          <p:nvPr>
            <p:ph type="dt" sz="half" idx="10"/>
          </p:nvPr>
        </p:nvSpPr>
        <p:spPr>
          <a:xfrm>
            <a:off x="457200" y="6245225"/>
            <a:ext cx="2133600" cy="476250"/>
          </a:xfrm>
        </p:spPr>
        <p:txBody>
          <a:bodyPr/>
          <a:lstStyle>
            <a:lvl1pPr>
              <a:defRPr/>
            </a:lvl1pPr>
          </a:lstStyle>
          <a:p>
            <a:fld id="{30100B02-D091-4D7E-A1B5-D665B8E8982A}" type="datetimeFigureOut">
              <a:rPr lang="zh-CN" altLang="en-US" smtClean="0"/>
              <a:t>16/6/15</a:t>
            </a:fld>
            <a:endParaRPr lang="zh-CN" altLang="en-US"/>
          </a:p>
        </p:txBody>
      </p:sp>
      <p:sp>
        <p:nvSpPr>
          <p:cNvPr id="10" name="Rectangle 5"/>
          <p:cNvSpPr>
            <a:spLocks noGrp="1" noChangeArrowheads="1"/>
          </p:cNvSpPr>
          <p:nvPr>
            <p:ph type="ftr" sz="quarter" idx="11"/>
          </p:nvPr>
        </p:nvSpPr>
        <p:spPr>
          <a:xfrm>
            <a:off x="3124200" y="6245225"/>
            <a:ext cx="2895600" cy="476250"/>
          </a:xfrm>
        </p:spPr>
        <p:txBody>
          <a:bodyPr/>
          <a:lstStyle>
            <a:lvl1pPr>
              <a:defRPr/>
            </a:lvl1pPr>
          </a:lstStyle>
          <a:p>
            <a:endParaRPr lang="zh-CN" altLang="en-US"/>
          </a:p>
        </p:txBody>
      </p:sp>
      <p:sp>
        <p:nvSpPr>
          <p:cNvPr id="11" name="Rectangle 6"/>
          <p:cNvSpPr>
            <a:spLocks noGrp="1" noChangeArrowheads="1"/>
          </p:cNvSpPr>
          <p:nvPr>
            <p:ph type="sldNum" sz="quarter" idx="12"/>
          </p:nvPr>
        </p:nvSpPr>
        <p:spPr>
          <a:xfrm>
            <a:off x="6553200" y="6245225"/>
            <a:ext cx="2133600" cy="476250"/>
          </a:xfrm>
        </p:spPr>
        <p:txBody>
          <a:bodyPr/>
          <a:lstStyle>
            <a:lvl1pPr>
              <a:defRPr/>
            </a:lvl1pPr>
          </a:lstStyle>
          <a:p>
            <a:fld id="{7881B081-B940-4084-B3E2-2BF238E0156C}" type="slidenum">
              <a:rPr lang="zh-CN" altLang="en-US" smtClean="0"/>
              <a:t>‹#›</a:t>
            </a:fld>
            <a:endParaRPr lang="zh-CN" altLang="en-US"/>
          </a:p>
        </p:txBody>
      </p:sp>
      <p:cxnSp>
        <p:nvCxnSpPr>
          <p:cNvPr id="13" name="直接连接符 12"/>
          <p:cNvCxnSpPr/>
          <p:nvPr/>
        </p:nvCxnSpPr>
        <p:spPr bwMode="auto">
          <a:xfrm>
            <a:off x="0" y="1752600"/>
            <a:ext cx="9144000" cy="0"/>
          </a:xfrm>
          <a:prstGeom prst="line">
            <a:avLst/>
          </a:prstGeom>
          <a:solidFill>
            <a:srgbClr val="000000"/>
          </a:solidFill>
          <a:ln w="38100" cap="flat" cmpd="sng" algn="ctr">
            <a:solidFill>
              <a:srgbClr val="743482"/>
            </a:solidFill>
            <a:prstDash val="solid"/>
            <a:round/>
            <a:headEnd type="none" w="med" len="med"/>
            <a:tailEnd type="none" w="med" len="med"/>
          </a:ln>
          <a:effectLst/>
        </p:spPr>
      </p:cxnSp>
      <p:cxnSp>
        <p:nvCxnSpPr>
          <p:cNvPr id="17" name="直接连接符 16"/>
          <p:cNvCxnSpPr/>
          <p:nvPr/>
        </p:nvCxnSpPr>
        <p:spPr bwMode="auto">
          <a:xfrm>
            <a:off x="0" y="5260802"/>
            <a:ext cx="9144000" cy="0"/>
          </a:xfrm>
          <a:prstGeom prst="line">
            <a:avLst/>
          </a:prstGeom>
          <a:solidFill>
            <a:srgbClr val="000000"/>
          </a:solidFill>
          <a:ln w="38100" cap="flat" cmpd="sng" algn="ctr">
            <a:solidFill>
              <a:srgbClr val="743482"/>
            </a:solidFill>
            <a:prstDash val="solid"/>
            <a:round/>
            <a:headEnd type="none" w="med" len="med"/>
            <a:tailEnd type="none" w="med" len="med"/>
          </a:ln>
          <a:effectLst/>
        </p:spPr>
      </p:cxn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5486400"/>
            <a:ext cx="1828800" cy="756250"/>
          </a:xfrm>
          <a:prstGeom prst="rect">
            <a:avLst/>
          </a:prstGeom>
        </p:spPr>
      </p:pic>
      <p:cxnSp>
        <p:nvCxnSpPr>
          <p:cNvPr id="15" name="直接连接符 14"/>
          <p:cNvCxnSpPr/>
          <p:nvPr/>
        </p:nvCxnSpPr>
        <p:spPr bwMode="auto">
          <a:xfrm>
            <a:off x="0" y="1752600"/>
            <a:ext cx="9144000" cy="0"/>
          </a:xfrm>
          <a:prstGeom prst="line">
            <a:avLst/>
          </a:prstGeom>
          <a:solidFill>
            <a:srgbClr val="000000"/>
          </a:solidFill>
          <a:ln w="57150" cap="flat" cmpd="sng" algn="ctr">
            <a:solidFill>
              <a:srgbClr val="743482"/>
            </a:solidFill>
            <a:prstDash val="solid"/>
            <a:round/>
            <a:headEnd type="none" w="med" len="med"/>
            <a:tailEnd type="none" w="med" len="med"/>
          </a:ln>
          <a:effectLst/>
        </p:spPr>
      </p:cxnSp>
      <p:cxnSp>
        <p:nvCxnSpPr>
          <p:cNvPr id="16" name="直接连接符 15"/>
          <p:cNvCxnSpPr/>
          <p:nvPr/>
        </p:nvCxnSpPr>
        <p:spPr bwMode="auto">
          <a:xfrm>
            <a:off x="0" y="5260802"/>
            <a:ext cx="9144000" cy="0"/>
          </a:xfrm>
          <a:prstGeom prst="line">
            <a:avLst/>
          </a:prstGeom>
          <a:solidFill>
            <a:srgbClr val="000000"/>
          </a:solidFill>
          <a:ln w="57150" cap="flat" cmpd="sng" algn="ctr">
            <a:solidFill>
              <a:srgbClr val="743482"/>
            </a:solidFill>
            <a:prstDash val="solid"/>
            <a:round/>
            <a:headEnd type="none" w="med" len="med"/>
            <a:tailEnd type="none" w="med" len="med"/>
          </a:ln>
          <a:effectLst/>
        </p:spPr>
      </p:cxnSp>
      <p:cxnSp>
        <p:nvCxnSpPr>
          <p:cNvPr id="19" name="直接连接符 18"/>
          <p:cNvCxnSpPr/>
          <p:nvPr/>
        </p:nvCxnSpPr>
        <p:spPr bwMode="auto">
          <a:xfrm>
            <a:off x="0" y="1752600"/>
            <a:ext cx="9144000" cy="0"/>
          </a:xfrm>
          <a:prstGeom prst="line">
            <a:avLst/>
          </a:prstGeom>
          <a:solidFill>
            <a:srgbClr val="000000"/>
          </a:solidFill>
          <a:ln w="57150" cap="flat" cmpd="sng" algn="ctr">
            <a:solidFill>
              <a:srgbClr val="002060"/>
            </a:solidFill>
            <a:prstDash val="solid"/>
            <a:round/>
            <a:headEnd type="none" w="med" len="med"/>
            <a:tailEnd type="none" w="med" len="med"/>
          </a:ln>
          <a:effectLst/>
        </p:spPr>
      </p:cxnSp>
      <p:cxnSp>
        <p:nvCxnSpPr>
          <p:cNvPr id="20" name="直接连接符 19"/>
          <p:cNvCxnSpPr/>
          <p:nvPr/>
        </p:nvCxnSpPr>
        <p:spPr bwMode="auto">
          <a:xfrm>
            <a:off x="0" y="5260802"/>
            <a:ext cx="9144000" cy="0"/>
          </a:xfrm>
          <a:prstGeom prst="line">
            <a:avLst/>
          </a:prstGeom>
          <a:solidFill>
            <a:srgbClr val="000000"/>
          </a:solidFill>
          <a:ln w="57150" cap="flat" cmpd="sng" algn="ctr">
            <a:solidFill>
              <a:srgbClr val="002060"/>
            </a:solidFill>
            <a:prstDash val="solid"/>
            <a:round/>
            <a:headEnd type="none" w="med" len="med"/>
            <a:tailEnd type="none" w="med" len="med"/>
          </a:ln>
          <a:effectLst/>
        </p:spPr>
      </p:cxn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5531203"/>
            <a:ext cx="2514600" cy="666651"/>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5531203"/>
            <a:ext cx="2514600" cy="666651"/>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1">
                <a:latin typeface="Adobe Garamond Pro Bold" pitchFamily="18" charset="0"/>
              </a:defRPr>
            </a:lvl1pPr>
          </a:lstStyle>
          <a:p>
            <a:r>
              <a:rPr lang="en-US" altLang="zh-CN" dirty="0" smtClean="0"/>
              <a:t>T</a:t>
            </a:r>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itchFamily="2" charset="2"/>
              <a:buChar char="p"/>
              <a:defRPr sz="2400" b="0">
                <a:effectLst/>
                <a:latin typeface="Georgia" pitchFamily="18" charset="0"/>
                <a:ea typeface="+mn-ea"/>
                <a:cs typeface="Segoe UI" pitchFamily="34" charset="0"/>
              </a:defRPr>
            </a:lvl1pPr>
            <a:lvl2pPr marL="742950" indent="-285750">
              <a:buFont typeface="Wingdings" pitchFamily="2" charset="2"/>
              <a:buChar char="u"/>
              <a:defRPr sz="2000" b="0">
                <a:effectLst/>
                <a:latin typeface="Georgia" pitchFamily="18" charset="0"/>
                <a:ea typeface="+mn-ea"/>
                <a:cs typeface="Segoe UI" pitchFamily="34" charset="0"/>
              </a:defRPr>
            </a:lvl2pPr>
            <a:lvl3pPr marL="1143000" indent="-228600">
              <a:buFont typeface="Wingdings" pitchFamily="2" charset="2"/>
              <a:buChar char="p"/>
              <a:defRPr sz="1800" b="0">
                <a:effectLst/>
                <a:latin typeface="Georgia" pitchFamily="18" charset="0"/>
                <a:ea typeface="+mn-ea"/>
                <a:cs typeface="Segoe UI" pitchFamily="34" charset="0"/>
              </a:defRPr>
            </a:lvl3pPr>
            <a:lvl4pPr marL="1600200" indent="-228600">
              <a:buFont typeface="Wingdings" pitchFamily="2" charset="2"/>
              <a:buChar char="u"/>
              <a:defRPr b="0">
                <a:effectLst/>
                <a:latin typeface="Georgia" pitchFamily="18" charset="0"/>
                <a:ea typeface="+mn-ea"/>
                <a:cs typeface="Segoe UI" pitchFamily="34" charset="0"/>
              </a:defRPr>
            </a:lvl4pPr>
            <a:lvl5pPr marL="2057400" indent="-228600">
              <a:buFont typeface="Wingdings" pitchFamily="2" charset="2"/>
              <a:buChar char="p"/>
              <a:defRPr b="0">
                <a:effectLst/>
                <a:latin typeface="Georgia" pitchFamily="18" charset="0"/>
                <a:ea typeface="+mn-ea"/>
                <a:cs typeface="Segoe UI"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6"/>
          <p:cNvSpPr>
            <a:spLocks noGrp="1" noChangeArrowheads="1"/>
          </p:cNvSpPr>
          <p:nvPr>
            <p:ph type="sldNum" sz="quarter" idx="10"/>
          </p:nvPr>
        </p:nvSpPr>
        <p:spPr>
          <a:xfrm>
            <a:off x="0" y="6381750"/>
            <a:ext cx="838200" cy="476250"/>
          </a:xfrm>
        </p:spPr>
        <p:txBody>
          <a:bodyPr/>
          <a:lstStyle>
            <a:lvl1pPr algn="ctr">
              <a:defRPr b="1" smtClean="0">
                <a:effectLst>
                  <a:outerShdw blurRad="38100" dist="38100" dir="2700000" algn="tl">
                    <a:srgbClr val="000000">
                      <a:alpha val="43137"/>
                    </a:srgbClr>
                  </a:outerShdw>
                </a:effectLst>
              </a:defRPr>
            </a:lvl1pPr>
          </a:lstStyle>
          <a:p>
            <a:fld id="{7881B081-B940-4084-B3E2-2BF238E0156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152400" y="6245225"/>
            <a:ext cx="1447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30100B02-D091-4D7E-A1B5-D665B8E8982A}" type="datetimeFigureOut">
              <a:rPr lang="zh-CN" altLang="en-US" smtClean="0"/>
              <a:t>16/6/15</a:t>
            </a:fld>
            <a:endParaRPr lang="zh-CN" altLang="en-US"/>
          </a:p>
        </p:txBody>
      </p:sp>
      <p:sp>
        <p:nvSpPr>
          <p:cNvPr id="1029" name="Rectangle 5"/>
          <p:cNvSpPr>
            <a:spLocks noGrp="1" noChangeArrowheads="1"/>
          </p:cNvSpPr>
          <p:nvPr>
            <p:ph type="ftr" sz="quarter" idx="3"/>
          </p:nvPr>
        </p:nvSpPr>
        <p:spPr bwMode="auto">
          <a:xfrm>
            <a:off x="21336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zh-CN" altLang="en-US"/>
          </a:p>
        </p:txBody>
      </p:sp>
      <p:sp>
        <p:nvSpPr>
          <p:cNvPr id="1030" name="Rectangle 6"/>
          <p:cNvSpPr>
            <a:spLocks noGrp="1" noChangeArrowheads="1"/>
          </p:cNvSpPr>
          <p:nvPr>
            <p:ph type="sldNum" sz="quarter" idx="4"/>
          </p:nvPr>
        </p:nvSpPr>
        <p:spPr bwMode="auto">
          <a:xfrm>
            <a:off x="4876800" y="6229350"/>
            <a:ext cx="838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7881B081-B940-4084-B3E2-2BF238E0156C}" type="slidenum">
              <a:rPr lang="zh-CN" altLang="en-US" smtClean="0"/>
              <a:t>‹#›</a:t>
            </a:fld>
            <a:endParaRPr lang="zh-CN" altLang="en-US"/>
          </a:p>
        </p:txBody>
      </p:sp>
      <p:sp>
        <p:nvSpPr>
          <p:cNvPr id="1031" name="Rectangle 7"/>
          <p:cNvSpPr>
            <a:spLocks noChangeArrowheads="1"/>
          </p:cNvSpPr>
          <p:nvPr/>
        </p:nvSpPr>
        <p:spPr bwMode="auto">
          <a:xfrm>
            <a:off x="0" y="-9525"/>
            <a:ext cx="9144000" cy="990600"/>
          </a:xfrm>
          <a:prstGeom prst="rect">
            <a:avLst/>
          </a:prstGeom>
          <a:solidFill>
            <a:srgbClr val="002060"/>
          </a:solidFill>
          <a:ln w="76200">
            <a:noFill/>
            <a:miter lim="800000"/>
            <a:headEnd/>
            <a:tailEnd/>
          </a:ln>
          <a:effectLst/>
        </p:spPr>
        <p:txBody>
          <a:bodyPr wrap="none" anchor="ctr"/>
          <a:lstStyle/>
          <a:p>
            <a:pPr>
              <a:defRPr/>
            </a:pPr>
            <a:endParaRPr lang="zh-CN" altLang="en-US">
              <a:latin typeface="Arial" charset="0"/>
            </a:endParaRPr>
          </a:p>
        </p:txBody>
      </p:sp>
      <p:sp>
        <p:nvSpPr>
          <p:cNvPr id="11270" name="Rectangle 8"/>
          <p:cNvSpPr>
            <a:spLocks noGrp="1" noChangeArrowheads="1"/>
          </p:cNvSpPr>
          <p:nvPr>
            <p:ph type="title"/>
          </p:nvPr>
        </p:nvSpPr>
        <p:spPr bwMode="auto">
          <a:xfrm>
            <a:off x="171450" y="152400"/>
            <a:ext cx="882015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smtClean="0"/>
              <a:t>T</a:t>
            </a:r>
            <a:r>
              <a:rPr lang="zh-CN" altLang="en-US" dirty="0" smtClean="0"/>
              <a:t>单击此处编辑母版标题样式</a:t>
            </a:r>
          </a:p>
        </p:txBody>
      </p:sp>
      <p:sp>
        <p:nvSpPr>
          <p:cNvPr id="1034" name="Rectangle 10"/>
          <p:cNvSpPr>
            <a:spLocks noGrp="1" noChangeArrowheads="1"/>
          </p:cNvSpPr>
          <p:nvPr>
            <p:ph type="body" idx="1"/>
          </p:nvPr>
        </p:nvSpPr>
        <p:spPr bwMode="auto">
          <a:xfrm>
            <a:off x="533400" y="1268417"/>
            <a:ext cx="8001000" cy="4751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dirty="0" smtClean="0"/>
              <a:t>Title</a:t>
            </a:r>
            <a:r>
              <a:rPr lang="zh-CN" altLang="en-US" dirty="0" smtClean="0"/>
              <a:t>速度发动司法</a:t>
            </a:r>
          </a:p>
          <a:p>
            <a:pPr lvl="1"/>
            <a:r>
              <a:rPr lang="en-US" altLang="zh-CN" dirty="0" smtClean="0"/>
              <a:t>Title</a:t>
            </a:r>
            <a:r>
              <a:rPr lang="zh-CN" altLang="en-US" dirty="0" smtClean="0"/>
              <a:t>额外</a:t>
            </a:r>
          </a:p>
          <a:p>
            <a:pPr lvl="2"/>
            <a:r>
              <a:rPr lang="en-US" altLang="zh-CN" dirty="0" smtClean="0"/>
              <a:t>Title</a:t>
            </a:r>
            <a:r>
              <a:rPr lang="zh-CN" altLang="en-US" dirty="0" smtClean="0"/>
              <a:t>阿嫂发</a:t>
            </a:r>
          </a:p>
          <a:p>
            <a:pPr lvl="3"/>
            <a:r>
              <a:rPr lang="en-US" altLang="zh-CN" dirty="0" smtClean="0"/>
              <a:t>Title</a:t>
            </a:r>
            <a:r>
              <a:rPr lang="zh-CN" altLang="en-US" dirty="0" smtClean="0"/>
              <a:t>动</a:t>
            </a:r>
          </a:p>
          <a:p>
            <a:pPr lvl="4"/>
            <a:r>
              <a:rPr lang="en-US" altLang="zh-CN" dirty="0" smtClean="0"/>
              <a:t>Title</a:t>
            </a:r>
            <a:r>
              <a:rPr lang="zh-CN" altLang="en-US" dirty="0" smtClean="0"/>
              <a:t>司法</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6039876"/>
            <a:ext cx="1676400" cy="693229"/>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6053164"/>
            <a:ext cx="2514600" cy="666651"/>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6053164"/>
            <a:ext cx="2514600" cy="666651"/>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Lst>
  <p:transition/>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Adobe Garamond Pro Bold" pitchFamily="18" charset="0"/>
          <a:ea typeface="+mj-ea"/>
          <a:cs typeface="+mj-cs"/>
        </a:defRPr>
      </a:lvl1pPr>
      <a:lvl2pPr algn="l" rtl="0" eaLnBrk="1" fontAlgn="base" hangingPunct="1">
        <a:spcBef>
          <a:spcPct val="0"/>
        </a:spcBef>
        <a:spcAft>
          <a:spcPct val="0"/>
        </a:spcAft>
        <a:defRPr sz="3600">
          <a:solidFill>
            <a:schemeClr val="bg1"/>
          </a:solidFill>
          <a:latin typeface="Tahoma" pitchFamily="34" charset="0"/>
          <a:ea typeface="黑体" pitchFamily="2" charset="-122"/>
        </a:defRPr>
      </a:lvl2pPr>
      <a:lvl3pPr algn="l" rtl="0" eaLnBrk="1" fontAlgn="base" hangingPunct="1">
        <a:spcBef>
          <a:spcPct val="0"/>
        </a:spcBef>
        <a:spcAft>
          <a:spcPct val="0"/>
        </a:spcAft>
        <a:defRPr sz="3600">
          <a:solidFill>
            <a:schemeClr val="bg1"/>
          </a:solidFill>
          <a:latin typeface="Tahoma" pitchFamily="34" charset="0"/>
          <a:ea typeface="黑体" pitchFamily="2" charset="-122"/>
        </a:defRPr>
      </a:lvl3pPr>
      <a:lvl4pPr algn="l" rtl="0" eaLnBrk="1" fontAlgn="base" hangingPunct="1">
        <a:spcBef>
          <a:spcPct val="0"/>
        </a:spcBef>
        <a:spcAft>
          <a:spcPct val="0"/>
        </a:spcAft>
        <a:defRPr sz="3600">
          <a:solidFill>
            <a:schemeClr val="bg1"/>
          </a:solidFill>
          <a:latin typeface="Tahoma" pitchFamily="34" charset="0"/>
          <a:ea typeface="黑体" pitchFamily="2" charset="-122"/>
        </a:defRPr>
      </a:lvl4pPr>
      <a:lvl5pPr algn="l" rtl="0" eaLnBrk="1" fontAlgn="base" hangingPunct="1">
        <a:spcBef>
          <a:spcPct val="0"/>
        </a:spcBef>
        <a:spcAft>
          <a:spcPct val="0"/>
        </a:spcAft>
        <a:defRPr sz="3600">
          <a:solidFill>
            <a:schemeClr val="bg1"/>
          </a:solidFill>
          <a:latin typeface="Tahoma" pitchFamily="34" charset="0"/>
          <a:ea typeface="黑体" pitchFamily="2" charset="-122"/>
        </a:defRPr>
      </a:lvl5pPr>
      <a:lvl6pPr marL="457200" algn="l" rtl="0" eaLnBrk="1" fontAlgn="base" hangingPunct="1">
        <a:spcBef>
          <a:spcPct val="0"/>
        </a:spcBef>
        <a:spcAft>
          <a:spcPct val="0"/>
        </a:spcAft>
        <a:defRPr sz="3600">
          <a:solidFill>
            <a:schemeClr val="bg1"/>
          </a:solidFill>
          <a:latin typeface="Tahoma" pitchFamily="34" charset="0"/>
          <a:ea typeface="黑体" pitchFamily="2" charset="-122"/>
        </a:defRPr>
      </a:lvl6pPr>
      <a:lvl7pPr marL="914400" algn="l" rtl="0" eaLnBrk="1" fontAlgn="base" hangingPunct="1">
        <a:spcBef>
          <a:spcPct val="0"/>
        </a:spcBef>
        <a:spcAft>
          <a:spcPct val="0"/>
        </a:spcAft>
        <a:defRPr sz="3600">
          <a:solidFill>
            <a:schemeClr val="bg1"/>
          </a:solidFill>
          <a:latin typeface="Tahoma" pitchFamily="34" charset="0"/>
          <a:ea typeface="黑体" pitchFamily="2" charset="-122"/>
        </a:defRPr>
      </a:lvl7pPr>
      <a:lvl8pPr marL="1371600" algn="l" rtl="0" eaLnBrk="1" fontAlgn="base" hangingPunct="1">
        <a:spcBef>
          <a:spcPct val="0"/>
        </a:spcBef>
        <a:spcAft>
          <a:spcPct val="0"/>
        </a:spcAft>
        <a:defRPr sz="3600">
          <a:solidFill>
            <a:schemeClr val="bg1"/>
          </a:solidFill>
          <a:latin typeface="Tahoma" pitchFamily="34" charset="0"/>
          <a:ea typeface="黑体" pitchFamily="2" charset="-122"/>
        </a:defRPr>
      </a:lvl8pPr>
      <a:lvl9pPr marL="1828800" algn="l" rtl="0" eaLnBrk="1" fontAlgn="base" hangingPunct="1">
        <a:spcBef>
          <a:spcPct val="0"/>
        </a:spcBef>
        <a:spcAft>
          <a:spcPct val="0"/>
        </a:spcAft>
        <a:defRPr sz="3600">
          <a:solidFill>
            <a:schemeClr val="bg1"/>
          </a:solidFill>
          <a:latin typeface="Tahoma" pitchFamily="34" charset="0"/>
          <a:ea typeface="黑体" pitchFamily="2" charset="-122"/>
        </a:defRPr>
      </a:lvl9pPr>
    </p:titleStyle>
    <p:bodyStyle>
      <a:lvl1pPr marL="342900" indent="-342900" algn="l" rtl="0" eaLnBrk="1" fontAlgn="base" hangingPunct="1">
        <a:spcBef>
          <a:spcPct val="20000"/>
        </a:spcBef>
        <a:spcAft>
          <a:spcPct val="0"/>
        </a:spcAft>
        <a:buFont typeface="Wingdings" pitchFamily="2" charset="2"/>
        <a:buChar char=""/>
        <a:defRPr sz="2400">
          <a:solidFill>
            <a:schemeClr val="tx1"/>
          </a:solidFill>
          <a:effectLst>
            <a:outerShdw blurRad="38100" dist="38100" dir="2700000" algn="tl">
              <a:srgbClr val="C0C0C0"/>
            </a:outerShdw>
          </a:effectLst>
          <a:latin typeface="Georgia" pitchFamily="18" charset="0"/>
          <a:ea typeface="+mn-ea"/>
          <a:cs typeface="Segoe UI" pitchFamily="34" charset="0"/>
        </a:defRPr>
      </a:lvl1pPr>
      <a:lvl2pPr marL="742950" indent="-285750" algn="l" rtl="0" eaLnBrk="1" fontAlgn="base" hangingPunct="1">
        <a:spcBef>
          <a:spcPct val="20000"/>
        </a:spcBef>
        <a:spcAft>
          <a:spcPct val="0"/>
        </a:spcAft>
        <a:buFont typeface="Wingdings" pitchFamily="2" charset="2"/>
        <a:buChar char=""/>
        <a:defRPr sz="2000">
          <a:solidFill>
            <a:schemeClr val="tx1"/>
          </a:solidFill>
          <a:effectLst>
            <a:outerShdw blurRad="38100" dist="38100" dir="2700000" algn="tl">
              <a:srgbClr val="C0C0C0"/>
            </a:outerShdw>
          </a:effectLst>
          <a:latin typeface="Georgia" pitchFamily="18" charset="0"/>
          <a:ea typeface="+mn-ea"/>
          <a:cs typeface="Segoe UI" pitchFamily="34" charset="0"/>
        </a:defRPr>
      </a:lvl2pPr>
      <a:lvl3pPr marL="1143000" indent="-228600" algn="l" rtl="0" eaLnBrk="1" fontAlgn="base" hangingPunct="1">
        <a:spcBef>
          <a:spcPct val="20000"/>
        </a:spcBef>
        <a:spcAft>
          <a:spcPct val="0"/>
        </a:spcAft>
        <a:buFont typeface="Wingdings" pitchFamily="2" charset="2"/>
        <a:buChar char=""/>
        <a:defRPr sz="2400">
          <a:solidFill>
            <a:schemeClr val="tx1"/>
          </a:solidFill>
          <a:effectLst>
            <a:outerShdw blurRad="38100" dist="38100" dir="2700000" algn="tl">
              <a:srgbClr val="C0C0C0"/>
            </a:outerShdw>
          </a:effectLst>
          <a:latin typeface="Georgia" pitchFamily="18" charset="0"/>
          <a:ea typeface="+mn-ea"/>
          <a:cs typeface="Segoe UI" pitchFamily="34" charset="0"/>
        </a:defRPr>
      </a:lvl3pPr>
      <a:lvl4pPr marL="16002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Georgia" pitchFamily="18" charset="0"/>
          <a:ea typeface="+mn-ea"/>
          <a:cs typeface="Segoe UI" pitchFamily="34" charset="0"/>
        </a:defRPr>
      </a:lvl4pPr>
      <a:lvl5pPr marL="20574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Georgia" pitchFamily="18" charset="0"/>
          <a:ea typeface="+mn-ea"/>
          <a:cs typeface="Segoe UI" pitchFamily="34" charset="0"/>
        </a:defRPr>
      </a:lvl5pPr>
      <a:lvl6pPr marL="25146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6pPr>
      <a:lvl7pPr marL="29718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7pPr>
      <a:lvl8pPr marL="34290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8pPr>
      <a:lvl9pPr marL="3886200" indent="-228600" algn="l" rtl="0" eaLnBrk="1" fontAlgn="base" hangingPunct="1">
        <a:spcBef>
          <a:spcPct val="20000"/>
        </a:spcBef>
        <a:spcAft>
          <a:spcPct val="0"/>
        </a:spcAft>
        <a:buFont typeface="Wingdings" pitchFamily="2" charset="2"/>
        <a:buChar char=""/>
        <a:defRPr sz="16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852551"/>
            <a:ext cx="7039304" cy="1657412"/>
          </a:xfrm>
        </p:spPr>
        <p:txBody>
          <a:bodyPr/>
          <a:lstStyle/>
          <a:p>
            <a:r>
              <a:rPr lang="zh-CN" altLang="en-US" smtClean="0"/>
              <a:t>期末</a:t>
            </a:r>
            <a:r>
              <a:rPr lang="zh-CN" altLang="en-US" smtClean="0"/>
              <a:t>论文</a:t>
            </a:r>
            <a:r>
              <a:rPr lang="zh-CN" altLang="en-US" smtClean="0"/>
              <a:t>研读</a:t>
            </a:r>
            <a:endParaRPr lang="zh-CN" altLang="en-US" dirty="0"/>
          </a:p>
        </p:txBody>
      </p:sp>
      <p:sp>
        <p:nvSpPr>
          <p:cNvPr id="3" name="副标题 2"/>
          <p:cNvSpPr>
            <a:spLocks noGrp="1"/>
          </p:cNvSpPr>
          <p:nvPr>
            <p:ph type="subTitle" idx="1"/>
          </p:nvPr>
        </p:nvSpPr>
        <p:spPr>
          <a:xfrm>
            <a:off x="1371600" y="3792070"/>
            <a:ext cx="6400800" cy="1492623"/>
          </a:xfrm>
        </p:spPr>
        <p:txBody>
          <a:bodyPr/>
          <a:lstStyle/>
          <a:p>
            <a:r>
              <a:rPr lang="zh-CN" altLang="en-US" sz="2400" dirty="0" smtClean="0"/>
              <a:t>软件 </a:t>
            </a:r>
            <a:r>
              <a:rPr lang="en-US" altLang="zh-CN" sz="2400" dirty="0" smtClean="0"/>
              <a:t>2015311965</a:t>
            </a:r>
            <a:r>
              <a:rPr lang="zh-CN" altLang="en-US" sz="2400" dirty="0" smtClean="0"/>
              <a:t> 康荣</a:t>
            </a:r>
            <a:endParaRPr lang="zh-CN" altLang="en-US" sz="2400" dirty="0"/>
          </a:p>
        </p:txBody>
      </p:sp>
    </p:spTree>
    <p:extLst>
      <p:ext uri="{BB962C8B-B14F-4D97-AF65-F5344CB8AC3E}">
        <p14:creationId xmlns:p14="http://schemas.microsoft.com/office/powerpoint/2010/main" val="2616406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1</a:t>
            </a:r>
            <a:endParaRPr kumimoji="1" lang="zh-CN" altLang="en-US" dirty="0"/>
          </a:p>
        </p:txBody>
      </p:sp>
      <p:sp>
        <p:nvSpPr>
          <p:cNvPr id="3" name="内容占位符 2"/>
          <p:cNvSpPr>
            <a:spLocks noGrp="1"/>
          </p:cNvSpPr>
          <p:nvPr>
            <p:ph idx="1"/>
          </p:nvPr>
        </p:nvSpPr>
        <p:spPr/>
        <p:txBody>
          <a:bodyPr/>
          <a:lstStyle/>
          <a:p>
            <a:r>
              <a:rPr lang="zh-CN" altLang="zh-CN" b="1" dirty="0"/>
              <a:t>结论</a:t>
            </a:r>
          </a:p>
          <a:p>
            <a:pPr lvl="1"/>
            <a:r>
              <a:rPr lang="zh-CN" altLang="zh-CN" dirty="0" smtClean="0"/>
              <a:t>现代</a:t>
            </a:r>
            <a:r>
              <a:rPr lang="zh-CN" altLang="zh-CN" dirty="0"/>
              <a:t>处理器很高效，通过多线程（</a:t>
            </a:r>
            <a:r>
              <a:rPr lang="en-US" altLang="zh-CN" dirty="0"/>
              <a:t>multi-threading</a:t>
            </a:r>
            <a:r>
              <a:rPr lang="zh-CN" altLang="zh-CN" dirty="0"/>
              <a:t>）来隐藏了缓存未命中带来的</a:t>
            </a:r>
            <a:r>
              <a:rPr lang="zh-CN" altLang="zh-CN" dirty="0" smtClean="0"/>
              <a:t>延迟</a:t>
            </a:r>
            <a:endParaRPr lang="zh-CN" altLang="en-US" dirty="0" smtClean="0"/>
          </a:p>
          <a:p>
            <a:pPr lvl="1"/>
            <a:r>
              <a:rPr lang="zh-CN" altLang="zh-CN" dirty="0" smtClean="0"/>
              <a:t>优化</a:t>
            </a:r>
            <a:r>
              <a:rPr lang="en-US" altLang="zh-CN" dirty="0"/>
              <a:t>cache</a:t>
            </a:r>
            <a:r>
              <a:rPr lang="zh-CN" altLang="zh-CN" dirty="0"/>
              <a:t>的性能需要</a:t>
            </a:r>
            <a:r>
              <a:rPr lang="en-US" altLang="zh-CN" dirty="0"/>
              <a:t>partition</a:t>
            </a:r>
            <a:r>
              <a:rPr lang="zh-CN" altLang="zh-CN" dirty="0"/>
              <a:t>，但是</a:t>
            </a:r>
            <a:r>
              <a:rPr lang="en-US" altLang="zh-CN" dirty="0"/>
              <a:t>partition</a:t>
            </a:r>
            <a:r>
              <a:rPr lang="zh-CN" altLang="zh-CN" dirty="0"/>
              <a:t>不可避免的会带来同步</a:t>
            </a:r>
            <a:r>
              <a:rPr lang="zh-CN" altLang="zh-CN" dirty="0" smtClean="0"/>
              <a:t>开销</a:t>
            </a:r>
            <a:endParaRPr lang="zh-CN" altLang="en-US" dirty="0" smtClean="0"/>
          </a:p>
          <a:p>
            <a:pPr lvl="1"/>
            <a:r>
              <a:rPr lang="zh-CN" altLang="zh-CN" dirty="0" smtClean="0"/>
              <a:t>而</a:t>
            </a:r>
            <a:r>
              <a:rPr lang="zh-CN" altLang="zh-CN" dirty="0"/>
              <a:t>这些的代价可能已经超过了缓存命中所带来的好处。</a:t>
            </a:r>
          </a:p>
          <a:p>
            <a:endParaRPr kumimoji="1" lang="zh-CN" altLang="en-US" dirty="0"/>
          </a:p>
        </p:txBody>
      </p:sp>
    </p:spTree>
    <p:extLst>
      <p:ext uri="{BB962C8B-B14F-4D97-AF65-F5344CB8AC3E}">
        <p14:creationId xmlns:p14="http://schemas.microsoft.com/office/powerpoint/2010/main" val="194212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2</a:t>
            </a:r>
            <a:endParaRPr kumimoji="1" lang="zh-CN" altLang="en-US" dirty="0"/>
          </a:p>
        </p:txBody>
      </p:sp>
      <p:sp>
        <p:nvSpPr>
          <p:cNvPr id="3" name="内容占位符 2"/>
          <p:cNvSpPr>
            <a:spLocks noGrp="1"/>
          </p:cNvSpPr>
          <p:nvPr>
            <p:ph idx="1"/>
          </p:nvPr>
        </p:nvSpPr>
        <p:spPr/>
        <p:txBody>
          <a:bodyPr/>
          <a:lstStyle/>
          <a:p>
            <a:r>
              <a:rPr lang="en-US" altLang="zh-CN" dirty="0"/>
              <a:t>Sort vs. Hash Revisited: Fast Join Implementation on Modern Multi-Core CPUs</a:t>
            </a:r>
            <a:r>
              <a:rPr lang="zh-CN" altLang="zh-CN" dirty="0"/>
              <a:t> </a:t>
            </a:r>
            <a:endParaRPr lang="zh-CN" altLang="en-US" dirty="0" smtClean="0"/>
          </a:p>
          <a:p>
            <a:r>
              <a:rPr lang="zh-CN" altLang="zh-CN" dirty="0"/>
              <a:t>本文主要实现了目前为止最优化的</a:t>
            </a:r>
            <a:r>
              <a:rPr lang="en-US" altLang="zh-CN" dirty="0"/>
              <a:t>hash-join</a:t>
            </a:r>
            <a:r>
              <a:rPr lang="zh-CN" altLang="zh-CN" dirty="0"/>
              <a:t>和</a:t>
            </a:r>
            <a:r>
              <a:rPr lang="en-US" altLang="zh-CN" dirty="0"/>
              <a:t>sorted-merge join</a:t>
            </a:r>
            <a:r>
              <a:rPr lang="zh-CN" altLang="zh-CN" dirty="0"/>
              <a:t>两种最流行的关系表连接算法。随着计算机体系结构的发展，性能最好的联接算法可能会与以往不同。</a:t>
            </a:r>
          </a:p>
          <a:p>
            <a:endParaRPr kumimoji="1" lang="zh-CN" altLang="en-US" dirty="0"/>
          </a:p>
        </p:txBody>
      </p:sp>
    </p:spTree>
    <p:extLst>
      <p:ext uri="{BB962C8B-B14F-4D97-AF65-F5344CB8AC3E}">
        <p14:creationId xmlns:p14="http://schemas.microsoft.com/office/powerpoint/2010/main" val="1320544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2</a:t>
            </a:r>
            <a:endParaRPr kumimoji="1" lang="zh-CN" altLang="en-US"/>
          </a:p>
        </p:txBody>
      </p:sp>
      <p:sp>
        <p:nvSpPr>
          <p:cNvPr id="3" name="内容占位符 2"/>
          <p:cNvSpPr>
            <a:spLocks noGrp="1"/>
          </p:cNvSpPr>
          <p:nvPr>
            <p:ph idx="1"/>
          </p:nvPr>
        </p:nvSpPr>
        <p:spPr/>
        <p:txBody>
          <a:bodyPr/>
          <a:lstStyle/>
          <a:p>
            <a:r>
              <a:rPr lang="en-US" altLang="zh-CN" b="1" dirty="0"/>
              <a:t>Hash join</a:t>
            </a:r>
            <a:endParaRPr lang="zh-CN" altLang="zh-CN" b="1" dirty="0"/>
          </a:p>
          <a:p>
            <a:pPr lvl="1"/>
            <a:r>
              <a:rPr lang="zh-CN" altLang="zh-CN" dirty="0"/>
              <a:t>对</a:t>
            </a:r>
            <a:r>
              <a:rPr lang="en-US" altLang="zh-CN" dirty="0"/>
              <a:t>R</a:t>
            </a:r>
            <a:r>
              <a:rPr lang="zh-CN" altLang="zh-CN" dirty="0"/>
              <a:t>和</a:t>
            </a:r>
            <a:r>
              <a:rPr lang="en-US" altLang="zh-CN" dirty="0"/>
              <a:t>S</a:t>
            </a:r>
            <a:r>
              <a:rPr lang="zh-CN" altLang="zh-CN" dirty="0"/>
              <a:t>两个表进行</a:t>
            </a:r>
            <a:r>
              <a:rPr lang="en-US" altLang="zh-CN" dirty="0"/>
              <a:t>hash join</a:t>
            </a:r>
            <a:r>
              <a:rPr lang="zh-CN" altLang="zh-CN" dirty="0"/>
              <a:t>，其中</a:t>
            </a:r>
            <a:r>
              <a:rPr lang="en-US" altLang="zh-CN" dirty="0"/>
              <a:t>R</a:t>
            </a:r>
            <a:r>
              <a:rPr lang="zh-CN" altLang="zh-CN" dirty="0"/>
              <a:t>为较小表，算法如下：</a:t>
            </a:r>
          </a:p>
          <a:p>
            <a:pPr lvl="1"/>
            <a:r>
              <a:rPr lang="zh-CN" altLang="zh-CN" dirty="0"/>
              <a:t>在</a:t>
            </a:r>
            <a:r>
              <a:rPr lang="en-US" altLang="zh-CN" dirty="0"/>
              <a:t>partition</a:t>
            </a:r>
            <a:r>
              <a:rPr lang="zh-CN" altLang="zh-CN" dirty="0"/>
              <a:t>阶段，分为三个步骤：</a:t>
            </a:r>
          </a:p>
          <a:p>
            <a:pPr lvl="2"/>
            <a:r>
              <a:rPr lang="zh-CN" altLang="zh-CN" dirty="0"/>
              <a:t>对于</a:t>
            </a:r>
            <a:r>
              <a:rPr lang="en-US" altLang="zh-CN" dirty="0"/>
              <a:t>R</a:t>
            </a:r>
            <a:r>
              <a:rPr lang="zh-CN" altLang="zh-CN" dirty="0"/>
              <a:t>中的每一项，计算其</a:t>
            </a:r>
            <a:r>
              <a:rPr lang="en-US" altLang="zh-CN" dirty="0"/>
              <a:t>hash</a:t>
            </a:r>
            <a:r>
              <a:rPr lang="zh-CN" altLang="zh-CN" dirty="0"/>
              <a:t>后的值，统计一个直方图，直方图记录的是各个</a:t>
            </a:r>
            <a:r>
              <a:rPr lang="en-US" altLang="zh-CN" dirty="0"/>
              <a:t>hash</a:t>
            </a:r>
            <a:r>
              <a:rPr lang="zh-CN" altLang="zh-CN" dirty="0"/>
              <a:t>后值部分的累加和；</a:t>
            </a:r>
          </a:p>
          <a:p>
            <a:pPr lvl="2"/>
            <a:r>
              <a:rPr lang="zh-CN" altLang="zh-CN" dirty="0"/>
              <a:t>进行前缀加和，则各个部分可以得到精确的内存分配地址；（如下图，</a:t>
            </a:r>
            <a:r>
              <a:rPr lang="en-US" altLang="zh-CN" dirty="0" err="1"/>
              <a:t>PSum</a:t>
            </a:r>
            <a:r>
              <a:rPr lang="zh-CN" altLang="zh-CN" dirty="0"/>
              <a:t>记录值变为</a:t>
            </a:r>
            <a:r>
              <a:rPr lang="en-US" altLang="zh-CN" dirty="0"/>
              <a:t>0</a:t>
            </a:r>
            <a:r>
              <a:rPr lang="zh-CN" altLang="zh-CN" dirty="0"/>
              <a:t>，</a:t>
            </a:r>
            <a:r>
              <a:rPr lang="en-US" altLang="zh-CN" dirty="0"/>
              <a:t>3</a:t>
            </a:r>
            <a:r>
              <a:rPr lang="zh-CN" altLang="zh-CN" dirty="0"/>
              <a:t>，</a:t>
            </a:r>
            <a:r>
              <a:rPr lang="en-US" altLang="zh-CN" dirty="0"/>
              <a:t>5</a:t>
            </a:r>
            <a:r>
              <a:rPr lang="zh-CN" altLang="zh-CN" dirty="0"/>
              <a:t>）</a:t>
            </a:r>
          </a:p>
          <a:p>
            <a:pPr lvl="2"/>
            <a:r>
              <a:rPr lang="zh-CN" altLang="zh-CN" dirty="0"/>
              <a:t>重新遍历</a:t>
            </a:r>
            <a:r>
              <a:rPr lang="en-US" altLang="zh-CN" dirty="0"/>
              <a:t>R</a:t>
            </a:r>
            <a:r>
              <a:rPr lang="zh-CN" altLang="zh-CN" dirty="0"/>
              <a:t>的每一个值，将其按照</a:t>
            </a:r>
            <a:r>
              <a:rPr lang="en-US" altLang="zh-CN" dirty="0"/>
              <a:t>a</a:t>
            </a:r>
            <a:r>
              <a:rPr lang="zh-CN" altLang="zh-CN" dirty="0"/>
              <a:t>中的划分顺序组织。如下图。至此，</a:t>
            </a:r>
            <a:r>
              <a:rPr lang="en-US" altLang="zh-CN" dirty="0"/>
              <a:t>R</a:t>
            </a:r>
            <a:r>
              <a:rPr lang="zh-CN" altLang="zh-CN" dirty="0"/>
              <a:t>已经按照</a:t>
            </a:r>
            <a:r>
              <a:rPr lang="en-US" altLang="zh-CN" dirty="0"/>
              <a:t>hash</a:t>
            </a:r>
            <a:r>
              <a:rPr lang="zh-CN" altLang="zh-CN" dirty="0"/>
              <a:t>的特点划分为多个区。</a:t>
            </a:r>
          </a:p>
          <a:p>
            <a:pPr lvl="1"/>
            <a:r>
              <a:rPr lang="zh-CN" altLang="zh-CN" dirty="0"/>
              <a:t>在</a:t>
            </a:r>
            <a:r>
              <a:rPr lang="en-US" altLang="zh-CN" dirty="0"/>
              <a:t>join</a:t>
            </a:r>
            <a:r>
              <a:rPr lang="zh-CN" altLang="zh-CN" dirty="0"/>
              <a:t>阶段，分为两步：</a:t>
            </a:r>
          </a:p>
          <a:p>
            <a:pPr lvl="2"/>
            <a:r>
              <a:rPr lang="zh-CN" altLang="zh-CN" dirty="0"/>
              <a:t>对于</a:t>
            </a:r>
            <a:r>
              <a:rPr lang="en-US" altLang="zh-CN" dirty="0"/>
              <a:t>S</a:t>
            </a:r>
            <a:r>
              <a:rPr lang="zh-CN" altLang="zh-CN" dirty="0"/>
              <a:t>，同样执行</a:t>
            </a:r>
            <a:r>
              <a:rPr lang="en-US" altLang="zh-CN" dirty="0"/>
              <a:t>partition</a:t>
            </a:r>
            <a:r>
              <a:rPr lang="zh-CN" altLang="zh-CN" dirty="0"/>
              <a:t>的三步；</a:t>
            </a:r>
          </a:p>
          <a:p>
            <a:pPr lvl="2"/>
            <a:r>
              <a:rPr lang="zh-CN" altLang="zh-CN" dirty="0"/>
              <a:t>维护一个</a:t>
            </a:r>
            <a:r>
              <a:rPr lang="en-US" altLang="zh-CN" dirty="0"/>
              <a:t>buffer</a:t>
            </a:r>
            <a:r>
              <a:rPr lang="zh-CN" altLang="zh-CN" dirty="0"/>
              <a:t>（可容纳</a:t>
            </a:r>
            <a:r>
              <a:rPr lang="en-US" altLang="zh-CN" dirty="0"/>
              <a:t>b</a:t>
            </a:r>
            <a:r>
              <a:rPr lang="zh-CN" altLang="zh-CN" dirty="0"/>
              <a:t>个项），将</a:t>
            </a:r>
            <a:r>
              <a:rPr lang="en-US" altLang="zh-CN" dirty="0"/>
              <a:t> Si</a:t>
            </a:r>
            <a:r>
              <a:rPr lang="zh-CN" altLang="zh-CN" dirty="0"/>
              <a:t>中的每一项与</a:t>
            </a:r>
            <a:r>
              <a:rPr lang="en-US" altLang="zh-CN" dirty="0"/>
              <a:t>buffer</a:t>
            </a:r>
            <a:r>
              <a:rPr lang="zh-CN" altLang="zh-CN" dirty="0"/>
              <a:t>进行连接。如果匹配成功则放入</a:t>
            </a:r>
            <a:r>
              <a:rPr lang="en-US" altLang="zh-CN" dirty="0"/>
              <a:t>buffer</a:t>
            </a:r>
            <a:r>
              <a:rPr lang="zh-CN" altLang="zh-CN" dirty="0"/>
              <a:t>，</a:t>
            </a:r>
            <a:r>
              <a:rPr lang="en-US" altLang="zh-CN" dirty="0"/>
              <a:t>buffer</a:t>
            </a:r>
            <a:r>
              <a:rPr lang="zh-CN" altLang="zh-CN" dirty="0"/>
              <a:t>满则输出。</a:t>
            </a:r>
          </a:p>
          <a:p>
            <a:endParaRPr kumimoji="1" lang="zh-CN" altLang="en-US" dirty="0"/>
          </a:p>
        </p:txBody>
      </p:sp>
    </p:spTree>
    <p:extLst>
      <p:ext uri="{BB962C8B-B14F-4D97-AF65-F5344CB8AC3E}">
        <p14:creationId xmlns:p14="http://schemas.microsoft.com/office/powerpoint/2010/main" val="1363715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2</a:t>
            </a:r>
            <a:endParaRPr kumimoji="1" lang="zh-CN" altLang="en-US"/>
          </a:p>
        </p:txBody>
      </p:sp>
      <p:sp>
        <p:nvSpPr>
          <p:cNvPr id="3" name="内容占位符 2"/>
          <p:cNvSpPr>
            <a:spLocks noGrp="1"/>
          </p:cNvSpPr>
          <p:nvPr>
            <p:ph idx="1"/>
          </p:nvPr>
        </p:nvSpPr>
        <p:spPr>
          <a:xfrm>
            <a:off x="533400" y="1268417"/>
            <a:ext cx="3478530" cy="4751387"/>
          </a:xfrm>
        </p:spPr>
        <p:txBody>
          <a:bodyPr/>
          <a:lstStyle/>
          <a:p>
            <a:r>
              <a:rPr kumimoji="1" lang="zh-CN" altLang="en-US" dirty="0" smtClean="0"/>
              <a:t>算法如图所示：</a:t>
            </a:r>
          </a:p>
          <a:p>
            <a:pPr lvl="1"/>
            <a:r>
              <a:rPr lang="zh-CN" altLang="zh-CN" dirty="0"/>
              <a:t>对于</a:t>
            </a:r>
            <a:r>
              <a:rPr lang="en-US" altLang="zh-CN" dirty="0"/>
              <a:t>R</a:t>
            </a:r>
            <a:r>
              <a:rPr lang="zh-CN" altLang="zh-CN" dirty="0"/>
              <a:t>中的每一项，计算其</a:t>
            </a:r>
            <a:r>
              <a:rPr lang="en-US" altLang="zh-CN" dirty="0"/>
              <a:t>hash</a:t>
            </a:r>
            <a:r>
              <a:rPr lang="zh-CN" altLang="zh-CN" dirty="0"/>
              <a:t>后的值，统计一个直方图，直方图记录的是各个</a:t>
            </a:r>
            <a:r>
              <a:rPr lang="en-US" altLang="zh-CN" dirty="0"/>
              <a:t>hash</a:t>
            </a:r>
            <a:r>
              <a:rPr lang="zh-CN" altLang="zh-CN" dirty="0"/>
              <a:t>后值部分的累加和；</a:t>
            </a:r>
          </a:p>
          <a:p>
            <a:pPr lvl="1"/>
            <a:r>
              <a:rPr lang="zh-CN" altLang="zh-CN" dirty="0"/>
              <a:t>进行前缀加和，则各个部分可以得到精确的内存分配地址；（如下图，</a:t>
            </a:r>
            <a:r>
              <a:rPr lang="en-US" altLang="zh-CN" dirty="0" err="1"/>
              <a:t>PSum</a:t>
            </a:r>
            <a:r>
              <a:rPr lang="zh-CN" altLang="zh-CN" dirty="0"/>
              <a:t>记录值变为</a:t>
            </a:r>
            <a:r>
              <a:rPr lang="en-US" altLang="zh-CN" dirty="0"/>
              <a:t>0</a:t>
            </a:r>
            <a:r>
              <a:rPr lang="zh-CN" altLang="zh-CN" dirty="0"/>
              <a:t>，</a:t>
            </a:r>
            <a:r>
              <a:rPr lang="en-US" altLang="zh-CN" dirty="0"/>
              <a:t>3</a:t>
            </a:r>
            <a:r>
              <a:rPr lang="zh-CN" altLang="zh-CN" dirty="0"/>
              <a:t>，</a:t>
            </a:r>
            <a:r>
              <a:rPr lang="en-US" altLang="zh-CN" dirty="0"/>
              <a:t>5</a:t>
            </a:r>
            <a:r>
              <a:rPr lang="zh-CN" altLang="zh-CN" dirty="0"/>
              <a:t>）</a:t>
            </a:r>
          </a:p>
          <a:p>
            <a:pPr lvl="1"/>
            <a:endParaRPr kumimoji="1" lang="zh-CN" altLang="en-US" dirty="0"/>
          </a:p>
        </p:txBody>
      </p:sp>
      <p:pic>
        <p:nvPicPr>
          <p:cNvPr id="4" name="图片 3"/>
          <p:cNvPicPr/>
          <p:nvPr/>
        </p:nvPicPr>
        <p:blipFill>
          <a:blip r:embed="rId2"/>
          <a:stretch>
            <a:fillRect/>
          </a:stretch>
        </p:blipFill>
        <p:spPr>
          <a:xfrm>
            <a:off x="4400550" y="2343149"/>
            <a:ext cx="4206240" cy="2266795"/>
          </a:xfrm>
          <a:prstGeom prst="rect">
            <a:avLst/>
          </a:prstGeom>
        </p:spPr>
      </p:pic>
    </p:spTree>
    <p:extLst>
      <p:ext uri="{BB962C8B-B14F-4D97-AF65-F5344CB8AC3E}">
        <p14:creationId xmlns:p14="http://schemas.microsoft.com/office/powerpoint/2010/main" val="202259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2</a:t>
            </a:r>
            <a:endParaRPr kumimoji="1" lang="zh-CN" altLang="en-US"/>
          </a:p>
        </p:txBody>
      </p:sp>
      <p:sp>
        <p:nvSpPr>
          <p:cNvPr id="3" name="内容占位符 2"/>
          <p:cNvSpPr>
            <a:spLocks noGrp="1"/>
          </p:cNvSpPr>
          <p:nvPr>
            <p:ph idx="1"/>
          </p:nvPr>
        </p:nvSpPr>
        <p:spPr/>
        <p:txBody>
          <a:bodyPr/>
          <a:lstStyle/>
          <a:p>
            <a:r>
              <a:rPr lang="en-US" altLang="zh-CN" b="1" dirty="0"/>
              <a:t>Sort-merge join</a:t>
            </a:r>
            <a:endParaRPr lang="zh-CN" altLang="zh-CN" b="1" dirty="0"/>
          </a:p>
          <a:p>
            <a:pPr lvl="1"/>
            <a:r>
              <a:rPr lang="zh-CN" altLang="zh-CN" dirty="0"/>
              <a:t>将待排序的两分支进行移动，同时应保证不会出现误预判；</a:t>
            </a:r>
          </a:p>
          <a:p>
            <a:pPr lvl="1"/>
            <a:r>
              <a:rPr lang="zh-CN" altLang="zh-CN" dirty="0"/>
              <a:t>将缓存阻塞，以保证排序时能高效地利用内存带宽；</a:t>
            </a:r>
          </a:p>
          <a:p>
            <a:pPr lvl="1"/>
            <a:r>
              <a:rPr lang="zh-CN" altLang="zh-CN" dirty="0"/>
              <a:t>使用多路归并算法，同时应注意保证待合并的序列大小小于</a:t>
            </a:r>
            <a:r>
              <a:rPr lang="en-US" altLang="zh-CN" dirty="0"/>
              <a:t>CPU</a:t>
            </a:r>
            <a:r>
              <a:rPr lang="zh-CN" altLang="zh-CN" dirty="0"/>
              <a:t>的缓存大小。</a:t>
            </a:r>
          </a:p>
          <a:p>
            <a:endParaRPr kumimoji="1" lang="zh-CN" altLang="en-US" dirty="0"/>
          </a:p>
        </p:txBody>
      </p:sp>
      <p:pic>
        <p:nvPicPr>
          <p:cNvPr id="4" name="图片 3"/>
          <p:cNvPicPr/>
          <p:nvPr/>
        </p:nvPicPr>
        <p:blipFill>
          <a:blip r:embed="rId2"/>
          <a:stretch>
            <a:fillRect/>
          </a:stretch>
        </p:blipFill>
        <p:spPr>
          <a:xfrm>
            <a:off x="1445260" y="3268980"/>
            <a:ext cx="5675630" cy="2249015"/>
          </a:xfrm>
          <a:prstGeom prst="rect">
            <a:avLst/>
          </a:prstGeom>
        </p:spPr>
      </p:pic>
    </p:spTree>
    <p:extLst>
      <p:ext uri="{BB962C8B-B14F-4D97-AF65-F5344CB8AC3E}">
        <p14:creationId xmlns:p14="http://schemas.microsoft.com/office/powerpoint/2010/main" val="41246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2</a:t>
            </a:r>
            <a:endParaRPr kumimoji="1" lang="zh-CN" altLang="en-US"/>
          </a:p>
        </p:txBody>
      </p:sp>
      <p:sp>
        <p:nvSpPr>
          <p:cNvPr id="3" name="内容占位符 2"/>
          <p:cNvSpPr>
            <a:spLocks noGrp="1"/>
          </p:cNvSpPr>
          <p:nvPr>
            <p:ph idx="1"/>
          </p:nvPr>
        </p:nvSpPr>
        <p:spPr>
          <a:xfrm>
            <a:off x="533400" y="1268417"/>
            <a:ext cx="3581400" cy="4751387"/>
          </a:xfrm>
        </p:spPr>
        <p:txBody>
          <a:bodyPr/>
          <a:lstStyle/>
          <a:p>
            <a:r>
              <a:rPr lang="zh-CN" altLang="zh-CN" dirty="0" smtClean="0"/>
              <a:t>如</a:t>
            </a:r>
            <a:r>
              <a:rPr lang="zh-CN" altLang="zh-CN" dirty="0"/>
              <a:t>上图所示，通过</a:t>
            </a:r>
            <a:r>
              <a:rPr lang="en-US" altLang="zh-CN" dirty="0"/>
              <a:t>SIMD</a:t>
            </a:r>
            <a:r>
              <a:rPr lang="zh-CN" altLang="zh-CN" dirty="0"/>
              <a:t>优化后的</a:t>
            </a:r>
            <a:r>
              <a:rPr lang="en-US" altLang="zh-CN" dirty="0"/>
              <a:t>sort-merge</a:t>
            </a:r>
            <a:r>
              <a:rPr lang="zh-CN" altLang="zh-CN" dirty="0"/>
              <a:t>算法效率与内存带宽</a:t>
            </a:r>
            <a:r>
              <a:rPr lang="zh-CN" altLang="zh-CN" dirty="0" smtClean="0"/>
              <a:t>息息相关</a:t>
            </a:r>
            <a:endParaRPr lang="zh-CN" altLang="en-US" dirty="0" smtClean="0"/>
          </a:p>
          <a:p>
            <a:r>
              <a:rPr lang="en-US" altLang="zh-CN" dirty="0" smtClean="0"/>
              <a:t>hash join</a:t>
            </a:r>
            <a:r>
              <a:rPr lang="zh-CN" altLang="zh-CN" dirty="0" smtClean="0"/>
              <a:t>提升</a:t>
            </a:r>
            <a:r>
              <a:rPr lang="zh-CN" altLang="zh-CN" dirty="0"/>
              <a:t>不</a:t>
            </a:r>
            <a:r>
              <a:rPr lang="zh-CN" altLang="zh-CN" dirty="0" smtClean="0"/>
              <a:t>大</a:t>
            </a:r>
            <a:endParaRPr lang="zh-CN" altLang="en-US" dirty="0" smtClean="0"/>
          </a:p>
          <a:p>
            <a:r>
              <a:rPr lang="zh-CN" altLang="zh-CN" dirty="0" smtClean="0"/>
              <a:t>在</a:t>
            </a:r>
            <a:r>
              <a:rPr lang="en-US" altLang="zh-CN" dirty="0"/>
              <a:t>512b</a:t>
            </a:r>
            <a:r>
              <a:rPr lang="zh-CN" altLang="zh-CN" dirty="0"/>
              <a:t>带宽的时候</a:t>
            </a:r>
            <a:r>
              <a:rPr lang="en-US" altLang="zh-CN" dirty="0"/>
              <a:t>sort-merge</a:t>
            </a:r>
            <a:r>
              <a:rPr lang="zh-CN" altLang="zh-CN" dirty="0"/>
              <a:t>已经优于</a:t>
            </a:r>
            <a:r>
              <a:rPr lang="en-US" altLang="zh-CN" dirty="0"/>
              <a:t>hash join</a:t>
            </a:r>
            <a:r>
              <a:rPr lang="zh-CN" altLang="zh-CN" dirty="0"/>
              <a:t>。</a:t>
            </a:r>
          </a:p>
          <a:p>
            <a:endParaRPr kumimoji="1" lang="zh-CN" altLang="en-US" dirty="0"/>
          </a:p>
        </p:txBody>
      </p:sp>
      <p:pic>
        <p:nvPicPr>
          <p:cNvPr id="4" name="图片 3"/>
          <p:cNvPicPr/>
          <p:nvPr/>
        </p:nvPicPr>
        <p:blipFill>
          <a:blip r:embed="rId2"/>
          <a:stretch>
            <a:fillRect/>
          </a:stretch>
        </p:blipFill>
        <p:spPr>
          <a:xfrm>
            <a:off x="3943985" y="1855352"/>
            <a:ext cx="4590415" cy="3188453"/>
          </a:xfrm>
          <a:prstGeom prst="rect">
            <a:avLst/>
          </a:prstGeom>
        </p:spPr>
      </p:pic>
    </p:spTree>
    <p:extLst>
      <p:ext uri="{BB962C8B-B14F-4D97-AF65-F5344CB8AC3E}">
        <p14:creationId xmlns:p14="http://schemas.microsoft.com/office/powerpoint/2010/main" val="196986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2</a:t>
            </a:r>
            <a:endParaRPr kumimoji="1" lang="zh-CN" altLang="en-US"/>
          </a:p>
        </p:txBody>
      </p:sp>
      <p:sp>
        <p:nvSpPr>
          <p:cNvPr id="3" name="内容占位符 2"/>
          <p:cNvSpPr>
            <a:spLocks noGrp="1"/>
          </p:cNvSpPr>
          <p:nvPr>
            <p:ph idx="1"/>
          </p:nvPr>
        </p:nvSpPr>
        <p:spPr/>
        <p:txBody>
          <a:bodyPr/>
          <a:lstStyle/>
          <a:p>
            <a:r>
              <a:rPr kumimoji="1" lang="zh-CN" altLang="en-US" dirty="0" smtClean="0"/>
              <a:t>结论</a:t>
            </a:r>
          </a:p>
          <a:p>
            <a:pPr lvl="1"/>
            <a:r>
              <a:rPr lang="en-US" altLang="zh-CN" dirty="0" smtClean="0"/>
              <a:t>hash</a:t>
            </a:r>
            <a:r>
              <a:rPr lang="zh-CN" altLang="zh-CN" dirty="0"/>
              <a:t>和</a:t>
            </a:r>
            <a:r>
              <a:rPr lang="en-US" altLang="zh-CN" dirty="0"/>
              <a:t>sorted</a:t>
            </a:r>
            <a:r>
              <a:rPr lang="zh-CN" altLang="zh-CN" dirty="0"/>
              <a:t>都可以借助多线程得到很大的性能提升</a:t>
            </a:r>
            <a:r>
              <a:rPr lang="zh-CN" altLang="zh-CN" dirty="0" smtClean="0"/>
              <a:t>；</a:t>
            </a:r>
            <a:endParaRPr lang="zh-CN" altLang="en-US" dirty="0"/>
          </a:p>
          <a:p>
            <a:pPr lvl="1"/>
            <a:r>
              <a:rPr lang="en-US" altLang="zh-CN" dirty="0" smtClean="0"/>
              <a:t>SIMD</a:t>
            </a:r>
            <a:r>
              <a:rPr lang="zh-CN" altLang="zh-CN" dirty="0"/>
              <a:t>会很大的促进</a:t>
            </a:r>
            <a:r>
              <a:rPr lang="en-US" altLang="zh-CN" dirty="0"/>
              <a:t>sort-merge</a:t>
            </a:r>
            <a:r>
              <a:rPr lang="zh-CN" altLang="zh-CN" dirty="0"/>
              <a:t>性能</a:t>
            </a:r>
            <a:r>
              <a:rPr lang="zh-CN" altLang="zh-CN" dirty="0" smtClean="0"/>
              <a:t>；</a:t>
            </a:r>
            <a:endParaRPr lang="zh-CN" altLang="en-US" dirty="0"/>
          </a:p>
          <a:p>
            <a:pPr lvl="1"/>
            <a:r>
              <a:rPr lang="zh-CN" altLang="zh-CN" dirty="0" smtClean="0"/>
              <a:t>目前</a:t>
            </a:r>
            <a:r>
              <a:rPr lang="zh-CN" altLang="zh-CN" dirty="0"/>
              <a:t>两者都受到内存带宽的限制，但是</a:t>
            </a:r>
            <a:r>
              <a:rPr lang="en-US" altLang="zh-CN" dirty="0"/>
              <a:t>hash</a:t>
            </a:r>
            <a:r>
              <a:rPr lang="zh-CN" altLang="zh-CN" dirty="0"/>
              <a:t>需要更多地带宽（</a:t>
            </a:r>
            <a:r>
              <a:rPr lang="en-US" altLang="zh-CN" dirty="0"/>
              <a:t>1.5X</a:t>
            </a:r>
            <a:r>
              <a:rPr lang="zh-CN" altLang="zh-CN" dirty="0"/>
              <a:t>）</a:t>
            </a:r>
            <a:r>
              <a:rPr lang="zh-CN" altLang="zh-CN" dirty="0" smtClean="0"/>
              <a:t>；</a:t>
            </a:r>
            <a:endParaRPr lang="zh-CN" altLang="en-US" dirty="0" smtClean="0"/>
          </a:p>
          <a:p>
            <a:pPr lvl="1"/>
            <a:r>
              <a:rPr lang="zh-CN" altLang="zh-CN" dirty="0" smtClean="0"/>
              <a:t>综上</a:t>
            </a:r>
            <a:r>
              <a:rPr lang="zh-CN" altLang="zh-CN" dirty="0"/>
              <a:t>，</a:t>
            </a:r>
            <a:r>
              <a:rPr lang="en-US" altLang="zh-CN" dirty="0"/>
              <a:t>sort-merge</a:t>
            </a:r>
            <a:r>
              <a:rPr lang="zh-CN" altLang="zh-CN" dirty="0"/>
              <a:t>连接在最新的架构中体现出更好的可拓展性，</a:t>
            </a:r>
            <a:r>
              <a:rPr lang="en-US" altLang="zh-CN" dirty="0"/>
              <a:t>sorted-merge</a:t>
            </a:r>
            <a:r>
              <a:rPr lang="zh-CN" altLang="zh-CN" dirty="0"/>
              <a:t>联接很可能在未来的芯片多处理机上超过</a:t>
            </a:r>
            <a:r>
              <a:rPr lang="en-US" altLang="zh-CN" dirty="0"/>
              <a:t>hash</a:t>
            </a:r>
            <a:r>
              <a:rPr lang="zh-CN" altLang="zh-CN" dirty="0"/>
              <a:t>连接。</a:t>
            </a:r>
          </a:p>
          <a:p>
            <a:pPr lvl="1"/>
            <a:endParaRPr kumimoji="1" lang="zh-CN" altLang="en-US" dirty="0"/>
          </a:p>
        </p:txBody>
      </p:sp>
    </p:spTree>
    <p:extLst>
      <p:ext uri="{BB962C8B-B14F-4D97-AF65-F5344CB8AC3E}">
        <p14:creationId xmlns:p14="http://schemas.microsoft.com/office/powerpoint/2010/main" val="179851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3</a:t>
            </a:r>
            <a:endParaRPr kumimoji="1" lang="zh-CN" altLang="en-US" dirty="0"/>
          </a:p>
        </p:txBody>
      </p:sp>
      <p:sp>
        <p:nvSpPr>
          <p:cNvPr id="3" name="内容占位符 2"/>
          <p:cNvSpPr>
            <a:spLocks noGrp="1"/>
          </p:cNvSpPr>
          <p:nvPr>
            <p:ph idx="1"/>
          </p:nvPr>
        </p:nvSpPr>
        <p:spPr/>
        <p:txBody>
          <a:bodyPr/>
          <a:lstStyle/>
          <a:p>
            <a:r>
              <a:rPr lang="en-US" altLang="zh-CN" dirty="0"/>
              <a:t>Main-Memory Hash Joins on Multi-Core CPUs: Tuning to the Underlying </a:t>
            </a:r>
            <a:r>
              <a:rPr lang="en-US" altLang="zh-CN" dirty="0" smtClean="0"/>
              <a:t>Hardware</a:t>
            </a:r>
            <a:endParaRPr lang="zh-CN" altLang="en-US" dirty="0" smtClean="0"/>
          </a:p>
          <a:p>
            <a:r>
              <a:rPr lang="zh-CN" altLang="zh-CN" dirty="0"/>
              <a:t>本文针对论文</a:t>
            </a:r>
            <a:r>
              <a:rPr lang="en-US" altLang="zh-CN" dirty="0"/>
              <a:t>1</a:t>
            </a:r>
            <a:r>
              <a:rPr lang="zh-CN" altLang="zh-CN" dirty="0"/>
              <a:t>中的结论进行了实验并得出了不同的结论，同时也对论文</a:t>
            </a:r>
            <a:r>
              <a:rPr lang="en-US" altLang="zh-CN" dirty="0"/>
              <a:t>2</a:t>
            </a:r>
            <a:r>
              <a:rPr lang="zh-CN" altLang="zh-CN" dirty="0"/>
              <a:t>的结果进行了比较和引用。</a:t>
            </a:r>
          </a:p>
          <a:p>
            <a:r>
              <a:rPr lang="zh-CN" altLang="zh-CN" dirty="0"/>
              <a:t>多核</a:t>
            </a:r>
            <a:r>
              <a:rPr lang="zh-CN" altLang="zh-CN" dirty="0" smtClean="0"/>
              <a:t>处理器</a:t>
            </a:r>
            <a:r>
              <a:rPr lang="zh-CN" altLang="en-US" dirty="0" smtClean="0"/>
              <a:t>的</a:t>
            </a:r>
            <a:r>
              <a:rPr lang="zh-CN" altLang="zh-CN" dirty="0" smtClean="0"/>
              <a:t>两</a:t>
            </a:r>
            <a:r>
              <a:rPr lang="zh-CN" altLang="zh-CN" dirty="0"/>
              <a:t>种观点</a:t>
            </a:r>
            <a:r>
              <a:rPr lang="zh-CN" altLang="zh-CN" dirty="0" smtClean="0"/>
              <a:t>：</a:t>
            </a:r>
            <a:endParaRPr lang="zh-CN" altLang="en-US" dirty="0" smtClean="0"/>
          </a:p>
          <a:p>
            <a:pPr lvl="1"/>
            <a:r>
              <a:rPr lang="en-US" altLang="zh-CN" dirty="0" smtClean="0"/>
              <a:t>1.</a:t>
            </a:r>
            <a:r>
              <a:rPr lang="en-US" altLang="zh-CN" dirty="0"/>
              <a:t> </a:t>
            </a:r>
            <a:r>
              <a:rPr lang="en-US" altLang="zh-CN" dirty="0" smtClean="0"/>
              <a:t>hardware-oblivious</a:t>
            </a:r>
            <a:r>
              <a:rPr lang="zh-CN" altLang="en-US" dirty="0" smtClean="0"/>
              <a:t>：</a:t>
            </a:r>
            <a:r>
              <a:rPr lang="zh-CN" altLang="zh-CN" dirty="0" smtClean="0"/>
              <a:t>硬件</a:t>
            </a:r>
            <a:r>
              <a:rPr lang="zh-CN" altLang="zh-CN" dirty="0"/>
              <a:t>有较大的优化空间，需要谨慎涉及多核处理中的相关参数（</a:t>
            </a:r>
            <a:r>
              <a:rPr lang="en-US" altLang="zh-CN" dirty="0"/>
              <a:t>cache size</a:t>
            </a:r>
            <a:r>
              <a:rPr lang="zh-CN" altLang="zh-CN" dirty="0"/>
              <a:t>，</a:t>
            </a:r>
            <a:r>
              <a:rPr lang="en-US" altLang="zh-CN" dirty="0"/>
              <a:t>TLB</a:t>
            </a:r>
            <a:r>
              <a:rPr lang="zh-CN" altLang="zh-CN" dirty="0"/>
              <a:t>，内存带宽等等</a:t>
            </a:r>
            <a:r>
              <a:rPr lang="zh-CN" altLang="zh-CN" dirty="0" smtClean="0"/>
              <a:t>）</a:t>
            </a:r>
            <a:endParaRPr lang="zh-CN" altLang="en-US" dirty="0" smtClean="0"/>
          </a:p>
          <a:p>
            <a:pPr lvl="1"/>
            <a:r>
              <a:rPr lang="en-US" altLang="zh-CN" dirty="0" smtClean="0"/>
              <a:t>2.</a:t>
            </a:r>
            <a:r>
              <a:rPr lang="en-US" altLang="zh-CN" dirty="0"/>
              <a:t> </a:t>
            </a:r>
            <a:r>
              <a:rPr lang="en-US" altLang="zh-CN" dirty="0" smtClean="0"/>
              <a:t>hardware-</a:t>
            </a:r>
            <a:r>
              <a:rPr lang="en-US" altLang="zh-CN" dirty="0" smtClean="0"/>
              <a:t>cautious</a:t>
            </a:r>
            <a:r>
              <a:rPr lang="zh-CN" altLang="en-US" dirty="0" smtClean="0"/>
              <a:t>：</a:t>
            </a:r>
            <a:r>
              <a:rPr lang="zh-CN" altLang="zh-CN" dirty="0" smtClean="0"/>
              <a:t>硬件</a:t>
            </a:r>
            <a:r>
              <a:rPr lang="zh-CN" altLang="zh-CN" dirty="0"/>
              <a:t>设计已经足够好，以至于我们忽视掉缓存、</a:t>
            </a:r>
            <a:r>
              <a:rPr lang="en-US" altLang="zh-CN" dirty="0"/>
              <a:t>TLB</a:t>
            </a:r>
            <a:r>
              <a:rPr lang="zh-CN" altLang="zh-CN" dirty="0"/>
              <a:t>丢失带来的延迟等等产生的</a:t>
            </a:r>
            <a:r>
              <a:rPr lang="zh-CN" altLang="zh-CN" dirty="0" smtClean="0"/>
              <a:t>影响</a:t>
            </a:r>
            <a:endParaRPr lang="zh-CN" altLang="en-US" dirty="0" smtClean="0"/>
          </a:p>
          <a:p>
            <a:pPr lvl="1"/>
            <a:r>
              <a:rPr lang="zh-CN" altLang="zh-CN" dirty="0" smtClean="0"/>
              <a:t>本文</a:t>
            </a:r>
            <a:r>
              <a:rPr lang="zh-CN" altLang="zh-CN" dirty="0"/>
              <a:t>则基于多组实验证明了硬件的影响仍然不可忽视。</a:t>
            </a:r>
          </a:p>
          <a:p>
            <a:endParaRPr kumimoji="1" lang="zh-CN" altLang="en-US" dirty="0"/>
          </a:p>
        </p:txBody>
      </p:sp>
    </p:spTree>
    <p:extLst>
      <p:ext uri="{BB962C8B-B14F-4D97-AF65-F5344CB8AC3E}">
        <p14:creationId xmlns:p14="http://schemas.microsoft.com/office/powerpoint/2010/main" val="145213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lang="zh-CN" altLang="zh-CN" dirty="0"/>
              <a:t>现代</a:t>
            </a:r>
            <a:r>
              <a:rPr lang="zh-CN" altLang="zh-CN" dirty="0" smtClean="0"/>
              <a:t>处理器提供</a:t>
            </a:r>
            <a:r>
              <a:rPr lang="zh-CN" altLang="zh-CN" dirty="0"/>
              <a:t>了多层级的并行化：</a:t>
            </a:r>
          </a:p>
          <a:p>
            <a:pPr lvl="1"/>
            <a:r>
              <a:rPr lang="en-US" altLang="zh-CN" dirty="0" smtClean="0"/>
              <a:t>instruction </a:t>
            </a:r>
            <a:r>
              <a:rPr lang="en-US" altLang="zh-CN" dirty="0"/>
              <a:t>parallelism</a:t>
            </a:r>
            <a:r>
              <a:rPr lang="zh-CN" altLang="zh-CN" dirty="0"/>
              <a:t>：更多的处理器；</a:t>
            </a:r>
          </a:p>
          <a:p>
            <a:pPr lvl="1"/>
            <a:r>
              <a:rPr lang="en-US" altLang="zh-CN" dirty="0" smtClean="0"/>
              <a:t>data-level </a:t>
            </a:r>
            <a:r>
              <a:rPr lang="en-US" altLang="zh-CN" dirty="0"/>
              <a:t>parallelism</a:t>
            </a:r>
            <a:r>
              <a:rPr lang="zh-CN" altLang="zh-CN" dirty="0"/>
              <a:t>：对于但设备的多数据支持（</a:t>
            </a:r>
            <a:r>
              <a:rPr lang="en-US" altLang="zh-CN" dirty="0"/>
              <a:t>SIMD</a:t>
            </a:r>
            <a:r>
              <a:rPr lang="zh-CN" altLang="zh-CN" dirty="0"/>
              <a:t>技术）</a:t>
            </a:r>
          </a:p>
          <a:p>
            <a:pPr lvl="1"/>
            <a:r>
              <a:rPr lang="en-US" altLang="zh-CN" dirty="0" smtClean="0"/>
              <a:t>thread-level </a:t>
            </a:r>
            <a:r>
              <a:rPr lang="en-US" altLang="zh-CN" dirty="0"/>
              <a:t>parallelism</a:t>
            </a:r>
            <a:r>
              <a:rPr lang="zh-CN" altLang="zh-CN" dirty="0"/>
              <a:t>：基于多核和多线程仿真（</a:t>
            </a:r>
            <a:r>
              <a:rPr lang="en-US" altLang="zh-CN" dirty="0" err="1"/>
              <a:t>simulta</a:t>
            </a:r>
            <a:r>
              <a:rPr lang="en-US" altLang="zh-CN" dirty="0"/>
              <a:t>- </a:t>
            </a:r>
            <a:r>
              <a:rPr lang="en-US" altLang="zh-CN" dirty="0" err="1"/>
              <a:t>neous</a:t>
            </a:r>
            <a:r>
              <a:rPr lang="en-US" altLang="zh-CN" dirty="0"/>
              <a:t> multi-threading (SMT)</a:t>
            </a:r>
            <a:r>
              <a:rPr lang="zh-CN" altLang="zh-CN" dirty="0"/>
              <a:t>）</a:t>
            </a:r>
          </a:p>
          <a:p>
            <a:endParaRPr kumimoji="1" lang="zh-CN" altLang="en-US" dirty="0"/>
          </a:p>
        </p:txBody>
      </p:sp>
    </p:spTree>
    <p:extLst>
      <p:ext uri="{BB962C8B-B14F-4D97-AF65-F5344CB8AC3E}">
        <p14:creationId xmlns:p14="http://schemas.microsoft.com/office/powerpoint/2010/main" val="105418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kumimoji="1" lang="zh-CN" altLang="en-US" dirty="0" smtClean="0"/>
              <a:t>本文研究的几种</a:t>
            </a:r>
            <a:r>
              <a:rPr kumimoji="1" lang="en-US" altLang="zh-CN" dirty="0" smtClean="0"/>
              <a:t>hash</a:t>
            </a:r>
            <a:r>
              <a:rPr kumimoji="1" lang="zh-CN" altLang="en-US" dirty="0" smtClean="0"/>
              <a:t> </a:t>
            </a:r>
            <a:r>
              <a:rPr kumimoji="1" lang="en-US" altLang="zh-CN" dirty="0" smtClean="0"/>
              <a:t>join</a:t>
            </a:r>
            <a:r>
              <a:rPr kumimoji="1" lang="zh-CN" altLang="en-US" dirty="0" smtClean="0"/>
              <a:t>算法：</a:t>
            </a:r>
          </a:p>
          <a:p>
            <a:r>
              <a:rPr lang="en-US" altLang="zh-CN" b="1" dirty="0"/>
              <a:t>No Partitioning </a:t>
            </a:r>
            <a:r>
              <a:rPr lang="en-US" altLang="zh-CN" b="1" dirty="0" smtClean="0"/>
              <a:t>Join</a:t>
            </a:r>
            <a:r>
              <a:rPr lang="zh-CN" altLang="en-US" b="1" dirty="0" smtClean="0"/>
              <a:t>：</a:t>
            </a:r>
            <a:r>
              <a:rPr lang="zh-CN" altLang="zh-CN" dirty="0"/>
              <a:t>不依赖与任何硬件特定的参数，也不预先将数据进行分区（</a:t>
            </a:r>
            <a:r>
              <a:rPr lang="en-US" altLang="zh-CN" dirty="0"/>
              <a:t>partition</a:t>
            </a:r>
            <a:r>
              <a:rPr lang="zh-CN" altLang="zh-CN" dirty="0"/>
              <a:t>）。因为他们认为</a:t>
            </a:r>
            <a:r>
              <a:rPr lang="en-US" altLang="zh-CN" dirty="0"/>
              <a:t>partition</a:t>
            </a:r>
            <a:r>
              <a:rPr lang="zh-CN" altLang="zh-CN" dirty="0"/>
              <a:t>这一步需要多次遍历数据并且可以依靠</a:t>
            </a:r>
            <a:r>
              <a:rPr lang="en-US" altLang="zh-CN" dirty="0"/>
              <a:t>SMT</a:t>
            </a:r>
            <a:r>
              <a:rPr lang="zh-CN" altLang="zh-CN" dirty="0"/>
              <a:t>等现有的处理器成熟技术省略掉。</a:t>
            </a:r>
            <a:r>
              <a:rPr lang="zh-CN" altLang="zh-CN" dirty="0"/>
              <a:t> </a:t>
            </a:r>
            <a:endParaRPr lang="zh-CN" altLang="en-US" dirty="0" smtClean="0"/>
          </a:p>
          <a:p>
            <a:r>
              <a:rPr lang="zh-CN" altLang="en-US" dirty="0" smtClean="0"/>
              <a:t>算法实现：</a:t>
            </a:r>
          </a:p>
          <a:p>
            <a:pPr lvl="1"/>
            <a:r>
              <a:rPr lang="en-US" altLang="zh-CN" dirty="0" smtClean="0"/>
              <a:t>1.build</a:t>
            </a:r>
            <a:r>
              <a:rPr lang="zh-CN" altLang="zh-CN" dirty="0"/>
              <a:t>：所有关系表</a:t>
            </a:r>
            <a:r>
              <a:rPr lang="en-US" altLang="zh-CN" dirty="0"/>
              <a:t>R</a:t>
            </a:r>
            <a:r>
              <a:rPr lang="zh-CN" altLang="zh-CN" dirty="0"/>
              <a:t>被分为几部分，各部分相同大小。将各部分数据有多个线程填充到一个共享额</a:t>
            </a:r>
            <a:r>
              <a:rPr lang="en-US" altLang="zh-CN" dirty="0"/>
              <a:t>hash</a:t>
            </a:r>
            <a:r>
              <a:rPr lang="zh-CN" altLang="zh-CN" dirty="0"/>
              <a:t>表区域</a:t>
            </a:r>
          </a:p>
          <a:p>
            <a:pPr lvl="1"/>
            <a:r>
              <a:rPr lang="en-US" altLang="zh-CN" dirty="0"/>
              <a:t>2.probe</a:t>
            </a:r>
            <a:r>
              <a:rPr lang="zh-CN" altLang="zh-CN" dirty="0"/>
              <a:t>：对于各块的</a:t>
            </a:r>
            <a:r>
              <a:rPr lang="en-US" altLang="zh-CN" dirty="0"/>
              <a:t>S</a:t>
            </a:r>
            <a:r>
              <a:rPr lang="zh-CN" altLang="zh-CN" dirty="0"/>
              <a:t>表，在各个</a:t>
            </a:r>
            <a:r>
              <a:rPr lang="en-US" altLang="zh-CN" dirty="0"/>
              <a:t>hash</a:t>
            </a:r>
            <a:r>
              <a:rPr lang="zh-CN" altLang="zh-CN" dirty="0"/>
              <a:t>区域内由工作线程来进行匹配。</a:t>
            </a:r>
          </a:p>
          <a:p>
            <a:pPr lvl="1"/>
            <a:endParaRPr lang="zh-CN" altLang="zh-CN" b="1" dirty="0"/>
          </a:p>
          <a:p>
            <a:pPr lvl="1"/>
            <a:endParaRPr kumimoji="1" lang="zh-CN" altLang="en-US" dirty="0"/>
          </a:p>
        </p:txBody>
      </p:sp>
    </p:spTree>
    <p:extLst>
      <p:ext uri="{BB962C8B-B14F-4D97-AF65-F5344CB8AC3E}">
        <p14:creationId xmlns:p14="http://schemas.microsoft.com/office/powerpoint/2010/main" val="133575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lstStyle/>
          <a:p>
            <a:r>
              <a:rPr lang="zh-CN" altLang="zh-CN" sz="2000" dirty="0" smtClean="0"/>
              <a:t>本次</a:t>
            </a:r>
            <a:r>
              <a:rPr lang="zh-CN" altLang="zh-CN" sz="2000" dirty="0"/>
              <a:t>阅读六篇论文如下：</a:t>
            </a:r>
          </a:p>
          <a:p>
            <a:pPr lvl="0"/>
            <a:r>
              <a:rPr lang="en-US" altLang="zh-CN" sz="2000" dirty="0" smtClean="0"/>
              <a:t>1.Blanas S, Li Y, Patel J M. Design and evaluation of main memory hash join algorithms for multi-core CPUs[C]//Proceedings of the 2011 ACM SIGMOD International Conference on Management of data. ACM, 2011: 37-48.</a:t>
            </a:r>
            <a:endParaRPr lang="zh-CN" altLang="zh-CN" sz="2000" dirty="0" smtClean="0"/>
          </a:p>
          <a:p>
            <a:pPr lvl="0"/>
            <a:r>
              <a:rPr lang="en-US" altLang="zh-CN" sz="2000" dirty="0" smtClean="0"/>
              <a:t>2.Kim </a:t>
            </a:r>
            <a:r>
              <a:rPr lang="en-US" altLang="zh-CN" sz="2000" dirty="0"/>
              <a:t>C, </a:t>
            </a:r>
            <a:r>
              <a:rPr lang="en-US" altLang="zh-CN" sz="2000" dirty="0" err="1"/>
              <a:t>Kaldewey</a:t>
            </a:r>
            <a:r>
              <a:rPr lang="en-US" altLang="zh-CN" sz="2000" dirty="0"/>
              <a:t> T, Lee V W, et al. Sort vs. hash revisited: Fast join implementation on modern multi-core CPUs[J]. Proceedings of the VLDB Endowment, 2009, 2(2): 1378-1389.</a:t>
            </a:r>
            <a:endParaRPr lang="zh-CN" altLang="zh-CN" sz="2000" dirty="0"/>
          </a:p>
          <a:p>
            <a:pPr lvl="0"/>
            <a:r>
              <a:rPr lang="en-US" altLang="zh-CN" sz="2000" dirty="0" smtClean="0"/>
              <a:t>3.Balkesen </a:t>
            </a:r>
            <a:r>
              <a:rPr lang="en-US" altLang="zh-CN" sz="2000" dirty="0"/>
              <a:t>C, </a:t>
            </a:r>
            <a:r>
              <a:rPr lang="en-US" altLang="zh-CN" sz="2000" dirty="0" err="1"/>
              <a:t>Teubner</a:t>
            </a:r>
            <a:r>
              <a:rPr lang="en-US" altLang="zh-CN" sz="2000" dirty="0"/>
              <a:t> J, Alonso G, et al. Main-memory hash joins on multi-core CPUs: Tuning to the underlying hardware[C]//Data Engineering (ICDE), 2013 IEEE 29th International Conference on. IEEE, 2013: 362-373. </a:t>
            </a:r>
            <a:endParaRPr lang="zh-CN" altLang="zh-CN" sz="2000" dirty="0"/>
          </a:p>
        </p:txBody>
      </p:sp>
    </p:spTree>
    <p:extLst>
      <p:ext uri="{BB962C8B-B14F-4D97-AF65-F5344CB8AC3E}">
        <p14:creationId xmlns:p14="http://schemas.microsoft.com/office/powerpoint/2010/main" val="121618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lang="en-US" altLang="zh-CN" dirty="0"/>
              <a:t>Radix </a:t>
            </a:r>
            <a:r>
              <a:rPr lang="en-US" altLang="zh-CN" dirty="0" smtClean="0"/>
              <a:t>Join</a:t>
            </a:r>
            <a:r>
              <a:rPr lang="zh-CN" altLang="en-US" dirty="0" smtClean="0"/>
              <a:t>：</a:t>
            </a:r>
            <a:r>
              <a:rPr lang="en-US" altLang="zh-CN" dirty="0"/>
              <a:t> </a:t>
            </a:r>
            <a:r>
              <a:rPr lang="zh-CN" altLang="en-US" dirty="0" smtClean="0"/>
              <a:t>本算法</a:t>
            </a:r>
            <a:r>
              <a:rPr lang="zh-CN" altLang="zh-CN" dirty="0" smtClean="0"/>
              <a:t>更</a:t>
            </a:r>
            <a:r>
              <a:rPr lang="zh-CN" altLang="zh-CN" dirty="0"/>
              <a:t>多的考虑算法在硬件层面造成的影响并极力去优化。由于</a:t>
            </a:r>
            <a:r>
              <a:rPr lang="en-US" altLang="zh-CN" dirty="0"/>
              <a:t>hash join</a:t>
            </a:r>
            <a:r>
              <a:rPr lang="zh-CN" altLang="zh-CN" dirty="0"/>
              <a:t>是基于</a:t>
            </a:r>
            <a:r>
              <a:rPr lang="en-US" altLang="zh-CN" dirty="0"/>
              <a:t>hash key</a:t>
            </a:r>
            <a:r>
              <a:rPr lang="zh-CN" altLang="zh-CN" dirty="0"/>
              <a:t>将数据尽量均匀的散列，自然会引起过多的随机访问，从而导致</a:t>
            </a:r>
            <a:r>
              <a:rPr lang="en-US" altLang="zh-CN" dirty="0"/>
              <a:t>cache</a:t>
            </a:r>
            <a:r>
              <a:rPr lang="zh-CN" altLang="zh-CN" dirty="0"/>
              <a:t>失效率大增</a:t>
            </a:r>
            <a:r>
              <a:rPr lang="zh-CN" altLang="zh-CN" dirty="0" smtClean="0"/>
              <a:t>。</a:t>
            </a:r>
            <a:endParaRPr lang="zh-CN" altLang="en-US" dirty="0" smtClean="0"/>
          </a:p>
          <a:p>
            <a:pPr lvl="1"/>
            <a:r>
              <a:rPr lang="zh-CN" altLang="zh-CN" dirty="0"/>
              <a:t>在</a:t>
            </a:r>
            <a:r>
              <a:rPr lang="en-US" altLang="zh-CN" dirty="0"/>
              <a:t>build</a:t>
            </a:r>
            <a:r>
              <a:rPr lang="zh-CN" altLang="zh-CN" dirty="0"/>
              <a:t>阶段，每一个</a:t>
            </a:r>
            <a:r>
              <a:rPr lang="en-US" altLang="zh-CN" dirty="0" err="1"/>
              <a:t>ri</a:t>
            </a:r>
            <a:r>
              <a:rPr lang="zh-CN" altLang="zh-CN" dirty="0"/>
              <a:t>分区都建立一个</a:t>
            </a:r>
            <a:r>
              <a:rPr lang="en-US" altLang="zh-CN" dirty="0"/>
              <a:t>hash</a:t>
            </a:r>
            <a:r>
              <a:rPr lang="zh-CN" altLang="zh-CN" dirty="0"/>
              <a:t>表，这样每一个</a:t>
            </a:r>
            <a:r>
              <a:rPr lang="en-US" altLang="zh-CN" dirty="0"/>
              <a:t>hash</a:t>
            </a:r>
            <a:r>
              <a:rPr lang="zh-CN" altLang="zh-CN" dirty="0"/>
              <a:t>表都可以放入</a:t>
            </a:r>
            <a:r>
              <a:rPr lang="en-US" altLang="zh-CN" dirty="0"/>
              <a:t>CPU</a:t>
            </a:r>
            <a:r>
              <a:rPr lang="zh-CN" altLang="zh-CN" dirty="0"/>
              <a:t>缓存。在另一篇论文</a:t>
            </a:r>
            <a:r>
              <a:rPr lang="en-US" altLang="zh-CN" dirty="0" err="1"/>
              <a:t>Manegold</a:t>
            </a:r>
            <a:r>
              <a:rPr lang="en-US" altLang="zh-CN" dirty="0"/>
              <a:t> et al. </a:t>
            </a:r>
            <a:r>
              <a:rPr lang="zh-CN" altLang="zh-CN" dirty="0"/>
              <a:t>中，还针对</a:t>
            </a:r>
            <a:r>
              <a:rPr lang="en-US" altLang="zh-CN" dirty="0"/>
              <a:t>TLB</a:t>
            </a:r>
            <a:r>
              <a:rPr lang="zh-CN" altLang="zh-CN" dirty="0"/>
              <a:t>的影响进行了优化。不同于</a:t>
            </a:r>
            <a:r>
              <a:rPr lang="en-US" altLang="zh-CN" dirty="0"/>
              <a:t>No partitioning join</a:t>
            </a:r>
            <a:r>
              <a:rPr lang="zh-CN" altLang="zh-CN" dirty="0"/>
              <a:t>，</a:t>
            </a:r>
            <a:r>
              <a:rPr lang="en-US" altLang="zh-CN" dirty="0"/>
              <a:t>Radix</a:t>
            </a:r>
            <a:r>
              <a:rPr lang="zh-CN" altLang="zh-CN" dirty="0"/>
              <a:t>中维护了多张</a:t>
            </a:r>
            <a:r>
              <a:rPr lang="en-US" altLang="zh-CN" dirty="0"/>
              <a:t>hash</a:t>
            </a:r>
            <a:r>
              <a:rPr lang="zh-CN" altLang="zh-CN" dirty="0"/>
              <a:t>表。</a:t>
            </a:r>
          </a:p>
          <a:p>
            <a:pPr lvl="1"/>
            <a:r>
              <a:rPr lang="zh-CN" altLang="zh-CN" dirty="0"/>
              <a:t>在</a:t>
            </a:r>
            <a:r>
              <a:rPr lang="en-US" altLang="zh-CN" dirty="0"/>
              <a:t>probe</a:t>
            </a:r>
            <a:r>
              <a:rPr lang="zh-CN" altLang="zh-CN" dirty="0"/>
              <a:t>阶段，</a:t>
            </a:r>
            <a:r>
              <a:rPr lang="en-US" altLang="zh-CN" dirty="0" err="1"/>
              <a:t>sj</a:t>
            </a:r>
            <a:r>
              <a:rPr lang="zh-CN" altLang="zh-CN" dirty="0"/>
              <a:t>的各个分区被遍历去匹配</a:t>
            </a:r>
            <a:r>
              <a:rPr lang="en-US" altLang="zh-CN" dirty="0" err="1"/>
              <a:t>ri</a:t>
            </a:r>
            <a:r>
              <a:rPr lang="zh-CN" altLang="zh-CN" dirty="0" smtClean="0"/>
              <a:t>。各个</a:t>
            </a:r>
            <a:r>
              <a:rPr lang="zh-CN" altLang="zh-CN" dirty="0"/>
              <a:t>分区将会贮存在不同的内存页上，如果分区太大的话会造成</a:t>
            </a:r>
            <a:r>
              <a:rPr lang="en-US" altLang="zh-CN" dirty="0"/>
              <a:t>TLB</a:t>
            </a:r>
            <a:r>
              <a:rPr lang="zh-CN" altLang="zh-CN" dirty="0"/>
              <a:t>级别的缓存未命中。因此</a:t>
            </a:r>
            <a:r>
              <a:rPr lang="en-US" altLang="zh-CN" dirty="0"/>
              <a:t>partition</a:t>
            </a:r>
            <a:r>
              <a:rPr lang="zh-CN" altLang="zh-CN" dirty="0"/>
              <a:t>的时候需要根据硬件的</a:t>
            </a:r>
            <a:r>
              <a:rPr lang="en-US" altLang="zh-CN" dirty="0"/>
              <a:t>TLB</a:t>
            </a:r>
            <a:r>
              <a:rPr lang="zh-CN" altLang="zh-CN" dirty="0"/>
              <a:t>缓存大小来指定，这就是涉及到多趟</a:t>
            </a:r>
            <a:r>
              <a:rPr lang="en-US" altLang="zh-CN" dirty="0"/>
              <a:t>hash partition</a:t>
            </a:r>
            <a:r>
              <a:rPr lang="zh-CN" altLang="zh-CN" dirty="0"/>
              <a:t>（通常三趟左右可以达到指定区块大小）</a:t>
            </a:r>
            <a:r>
              <a:rPr lang="zh-CN" altLang="zh-CN" dirty="0" smtClean="0"/>
              <a:t>。</a:t>
            </a:r>
            <a:endParaRPr lang="zh-CN" altLang="zh-CN" dirty="0"/>
          </a:p>
        </p:txBody>
      </p:sp>
    </p:spTree>
    <p:extLst>
      <p:ext uri="{BB962C8B-B14F-4D97-AF65-F5344CB8AC3E}">
        <p14:creationId xmlns:p14="http://schemas.microsoft.com/office/powerpoint/2010/main" val="201112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lang="en-US" altLang="zh-CN" dirty="0"/>
              <a:t>Parallel Radix </a:t>
            </a:r>
            <a:r>
              <a:rPr lang="en-US" altLang="zh-CN" dirty="0" smtClean="0"/>
              <a:t>Join</a:t>
            </a:r>
            <a:r>
              <a:rPr lang="zh-CN" altLang="en-US" dirty="0" smtClean="0"/>
              <a:t>：</a:t>
            </a:r>
            <a:r>
              <a:rPr lang="zh-CN" altLang="zh-CN" dirty="0"/>
              <a:t>多线程并行计算会导致资源竞争问题，为避免此问题</a:t>
            </a:r>
            <a:r>
              <a:rPr lang="zh-CN" altLang="zh-CN" dirty="0" smtClean="0"/>
              <a:t>，</a:t>
            </a:r>
            <a:r>
              <a:rPr lang="zh-CN" altLang="en-US" dirty="0" smtClean="0"/>
              <a:t>进行并行化优化。</a:t>
            </a:r>
          </a:p>
          <a:p>
            <a:r>
              <a:rPr lang="zh-CN" altLang="zh-CN" dirty="0" smtClean="0"/>
              <a:t>执行</a:t>
            </a:r>
            <a:r>
              <a:rPr lang="zh-CN" altLang="zh-CN" dirty="0"/>
              <a:t>两趟计算</a:t>
            </a:r>
            <a:r>
              <a:rPr lang="zh-CN" altLang="zh-CN" dirty="0" smtClean="0"/>
              <a:t>：</a:t>
            </a:r>
            <a:endParaRPr lang="zh-CN" altLang="en-US" dirty="0" smtClean="0"/>
          </a:p>
          <a:p>
            <a:pPr lvl="1"/>
            <a:r>
              <a:rPr lang="zh-CN" altLang="zh-CN" dirty="0" smtClean="0"/>
              <a:t>第一</a:t>
            </a:r>
            <a:r>
              <a:rPr lang="zh-CN" altLang="zh-CN" dirty="0"/>
              <a:t>趟对每一个分区，可以精确的计算出该分区散列之后占用内存空间大小，然后预先分配资源</a:t>
            </a:r>
            <a:r>
              <a:rPr lang="zh-CN" altLang="zh-CN" dirty="0" smtClean="0"/>
              <a:t>。</a:t>
            </a:r>
            <a:endParaRPr lang="zh-CN" altLang="en-US" dirty="0" smtClean="0"/>
          </a:p>
          <a:p>
            <a:pPr lvl="1"/>
            <a:r>
              <a:rPr lang="zh-CN" altLang="zh-CN" dirty="0" smtClean="0"/>
              <a:t>第二</a:t>
            </a:r>
            <a:r>
              <a:rPr lang="zh-CN" altLang="zh-CN" dirty="0"/>
              <a:t>趟执行散列计算时，各个线程之间可以完全独立，达到并行化的目的。</a:t>
            </a:r>
          </a:p>
          <a:p>
            <a:endParaRPr kumimoji="1" lang="zh-CN" altLang="en-US" dirty="0"/>
          </a:p>
        </p:txBody>
      </p:sp>
    </p:spTree>
    <p:extLst>
      <p:ext uri="{BB962C8B-B14F-4D97-AF65-F5344CB8AC3E}">
        <p14:creationId xmlns:p14="http://schemas.microsoft.com/office/powerpoint/2010/main" val="210712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lang="zh-CN" altLang="zh-CN" dirty="0" smtClean="0"/>
              <a:t>实验</a:t>
            </a:r>
            <a:endParaRPr lang="zh-CN" altLang="en-US" dirty="0" smtClean="0"/>
          </a:p>
          <a:p>
            <a:pPr lvl="1"/>
            <a:r>
              <a:rPr kumimoji="1" lang="zh-CN" altLang="en-US" dirty="0" smtClean="0"/>
              <a:t>硬件如下：</a:t>
            </a:r>
            <a:endParaRPr kumimoji="1" lang="zh-CN" altLang="en-US" dirty="0"/>
          </a:p>
        </p:txBody>
      </p:sp>
      <p:pic>
        <p:nvPicPr>
          <p:cNvPr id="4" name="图片 3"/>
          <p:cNvPicPr/>
          <p:nvPr/>
        </p:nvPicPr>
        <p:blipFill>
          <a:blip r:embed="rId2"/>
          <a:stretch>
            <a:fillRect/>
          </a:stretch>
        </p:blipFill>
        <p:spPr>
          <a:xfrm>
            <a:off x="2371090" y="2510790"/>
            <a:ext cx="5270500" cy="3116580"/>
          </a:xfrm>
          <a:prstGeom prst="rect">
            <a:avLst/>
          </a:prstGeom>
        </p:spPr>
      </p:pic>
    </p:spTree>
    <p:extLst>
      <p:ext uri="{BB962C8B-B14F-4D97-AF65-F5344CB8AC3E}">
        <p14:creationId xmlns:p14="http://schemas.microsoft.com/office/powerpoint/2010/main" val="21353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p:txBody>
          <a:bodyPr/>
          <a:lstStyle/>
          <a:p>
            <a:r>
              <a:rPr lang="en-US" altLang="zh-CN" dirty="0"/>
              <a:t>hardware-oblivious</a:t>
            </a:r>
            <a:r>
              <a:rPr lang="zh-CN" altLang="zh-CN" dirty="0"/>
              <a:t>部分采用的就是论文</a:t>
            </a:r>
            <a:r>
              <a:rPr lang="en-US" altLang="zh-CN" dirty="0"/>
              <a:t>1</a:t>
            </a:r>
            <a:r>
              <a:rPr lang="zh-CN" altLang="zh-CN" dirty="0"/>
              <a:t>中提到的</a:t>
            </a:r>
            <a:r>
              <a:rPr lang="en-US" altLang="zh-CN" dirty="0"/>
              <a:t>No partitioning </a:t>
            </a:r>
            <a:r>
              <a:rPr lang="zh-CN" altLang="zh-CN" dirty="0"/>
              <a:t>算法。由于</a:t>
            </a:r>
            <a:r>
              <a:rPr lang="en-US" altLang="zh-CN" dirty="0"/>
              <a:t>build</a:t>
            </a:r>
            <a:r>
              <a:rPr lang="zh-CN" altLang="zh-CN" dirty="0"/>
              <a:t>部分可能涉及锁竞争，因此</a:t>
            </a:r>
            <a:r>
              <a:rPr lang="en-US" altLang="zh-CN" dirty="0" err="1"/>
              <a:t>c</a:t>
            </a:r>
            <a:r>
              <a:rPr lang="en-US" altLang="zh-CN" baseline="-25000" dirty="0" err="1"/>
              <a:t>put</a:t>
            </a:r>
            <a:r>
              <a:rPr lang="en-US" altLang="zh-CN" dirty="0"/>
              <a:t>&gt;</a:t>
            </a:r>
            <a:r>
              <a:rPr lang="en-US" altLang="zh-CN" dirty="0" err="1"/>
              <a:t>c</a:t>
            </a:r>
            <a:r>
              <a:rPr lang="en-US" altLang="zh-CN" baseline="-25000" dirty="0" err="1"/>
              <a:t>get</a:t>
            </a:r>
            <a:r>
              <a:rPr lang="zh-CN" altLang="zh-CN" dirty="0"/>
              <a:t>。本文作者认为，论文</a:t>
            </a:r>
            <a:r>
              <a:rPr lang="en-US" altLang="zh-CN" dirty="0"/>
              <a:t>1</a:t>
            </a:r>
            <a:r>
              <a:rPr lang="zh-CN" altLang="zh-CN" dirty="0"/>
              <a:t>所说的</a:t>
            </a:r>
            <a:r>
              <a:rPr lang="en-US" altLang="zh-CN" dirty="0"/>
              <a:t>build</a:t>
            </a:r>
            <a:r>
              <a:rPr lang="zh-CN" altLang="zh-CN" dirty="0"/>
              <a:t>时耗只占</a:t>
            </a:r>
            <a:r>
              <a:rPr lang="en-US" altLang="zh-CN" dirty="0"/>
              <a:t>2%</a:t>
            </a:r>
            <a:r>
              <a:rPr lang="zh-CN" altLang="zh-CN" dirty="0"/>
              <a:t>是不可能的，至少应该是</a:t>
            </a:r>
            <a:r>
              <a:rPr lang="en-US" altLang="zh-CN" dirty="0"/>
              <a:t>6</a:t>
            </a:r>
            <a:r>
              <a:rPr lang="en-US" altLang="zh-CN" dirty="0" smtClean="0"/>
              <a:t>%</a:t>
            </a:r>
            <a:r>
              <a:rPr lang="zh-CN" altLang="en-US" dirty="0" smtClean="0"/>
              <a:t>。</a:t>
            </a:r>
          </a:p>
          <a:p>
            <a:r>
              <a:rPr lang="zh-CN" altLang="en-US" dirty="0" smtClean="0"/>
              <a:t>实验发现：</a:t>
            </a:r>
            <a:endParaRPr lang="zh-CN" altLang="en-US" dirty="0" smtClean="0"/>
          </a:p>
          <a:p>
            <a:pPr lvl="1"/>
            <a:r>
              <a:rPr lang="zh-CN" altLang="zh-CN" dirty="0"/>
              <a:t>论文</a:t>
            </a:r>
            <a:r>
              <a:rPr lang="en-US" altLang="zh-CN" dirty="0"/>
              <a:t>1</a:t>
            </a:r>
            <a:r>
              <a:rPr lang="zh-CN" altLang="zh-CN" dirty="0"/>
              <a:t>是基于</a:t>
            </a:r>
            <a:r>
              <a:rPr lang="zh-CN" altLang="zh-CN" b="1" dirty="0">
                <a:solidFill>
                  <a:srgbClr val="FF0000"/>
                </a:solidFill>
              </a:rPr>
              <a:t>数据有序</a:t>
            </a:r>
            <a:r>
              <a:rPr lang="zh-CN" altLang="zh-CN" dirty="0"/>
              <a:t>的</a:t>
            </a:r>
            <a:r>
              <a:rPr lang="zh-CN" altLang="zh-CN" dirty="0" smtClean="0"/>
              <a:t>。</a:t>
            </a:r>
            <a:endParaRPr lang="zh-CN" altLang="en-US" dirty="0" smtClean="0"/>
          </a:p>
          <a:p>
            <a:pPr lvl="1"/>
            <a:r>
              <a:rPr lang="zh-CN" altLang="zh-CN" dirty="0" smtClean="0"/>
              <a:t>论文</a:t>
            </a:r>
            <a:r>
              <a:rPr lang="en-US" altLang="zh-CN" dirty="0"/>
              <a:t>1</a:t>
            </a:r>
            <a:r>
              <a:rPr lang="zh-CN" altLang="zh-CN" dirty="0"/>
              <a:t>虽然尝试了不同的数据分布、算法、架构，但并没有提及数据有序</a:t>
            </a:r>
            <a:r>
              <a:rPr lang="zh-CN" altLang="zh-CN" dirty="0" smtClean="0"/>
              <a:t>。</a:t>
            </a:r>
            <a:endParaRPr lang="zh-CN" altLang="en-US" dirty="0" smtClean="0"/>
          </a:p>
          <a:p>
            <a:pPr lvl="1"/>
            <a:r>
              <a:rPr lang="zh-CN" altLang="zh-CN" dirty="0" smtClean="0"/>
              <a:t>数据</a:t>
            </a:r>
            <a:r>
              <a:rPr lang="zh-CN" altLang="zh-CN" dirty="0"/>
              <a:t>有序使得内存访问严格有序，天生避免了访问时可能出现的任何锁竞争。</a:t>
            </a:r>
          </a:p>
          <a:p>
            <a:endParaRPr kumimoji="1" lang="zh-CN" altLang="en-US" dirty="0"/>
          </a:p>
        </p:txBody>
      </p:sp>
    </p:spTree>
    <p:extLst>
      <p:ext uri="{BB962C8B-B14F-4D97-AF65-F5344CB8AC3E}">
        <p14:creationId xmlns:p14="http://schemas.microsoft.com/office/powerpoint/2010/main" val="49370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smtClean="0"/>
              <a:t>3</a:t>
            </a:r>
            <a:endParaRPr kumimoji="1" lang="zh-CN" altLang="en-US"/>
          </a:p>
        </p:txBody>
      </p:sp>
      <p:sp>
        <p:nvSpPr>
          <p:cNvPr id="3" name="内容占位符 2"/>
          <p:cNvSpPr>
            <a:spLocks noGrp="1"/>
          </p:cNvSpPr>
          <p:nvPr>
            <p:ph idx="1"/>
          </p:nvPr>
        </p:nvSpPr>
        <p:spPr>
          <a:xfrm>
            <a:off x="533400" y="1268417"/>
            <a:ext cx="3547110" cy="4751387"/>
          </a:xfrm>
        </p:spPr>
        <p:txBody>
          <a:bodyPr/>
          <a:lstStyle/>
          <a:p>
            <a:r>
              <a:rPr lang="en-US" altLang="zh-CN" dirty="0" smtClean="0"/>
              <a:t>SMT</a:t>
            </a:r>
            <a:r>
              <a:rPr lang="zh-CN" altLang="zh-CN" dirty="0"/>
              <a:t>性能提高方面，本文作者重现了论文</a:t>
            </a:r>
            <a:r>
              <a:rPr lang="en-US" altLang="zh-CN" dirty="0"/>
              <a:t>1</a:t>
            </a:r>
            <a:r>
              <a:rPr lang="zh-CN" altLang="zh-CN" dirty="0"/>
              <a:t>的实验：</a:t>
            </a:r>
          </a:p>
          <a:p>
            <a:pPr lvl="1"/>
            <a:r>
              <a:rPr lang="zh-CN" altLang="zh-CN" dirty="0"/>
              <a:t>论文</a:t>
            </a:r>
            <a:r>
              <a:rPr lang="en-US" altLang="zh-CN" dirty="0"/>
              <a:t>1</a:t>
            </a:r>
            <a:r>
              <a:rPr lang="zh-CN" altLang="zh-CN" dirty="0"/>
              <a:t>中的代码的确可以线性提升性能，但那是基于算法造成大量</a:t>
            </a:r>
            <a:r>
              <a:rPr lang="en-US" altLang="zh-CN" dirty="0"/>
              <a:t>cache miss</a:t>
            </a:r>
            <a:r>
              <a:rPr lang="zh-CN" altLang="zh-CN" dirty="0"/>
              <a:t>的情形</a:t>
            </a:r>
            <a:r>
              <a:rPr lang="zh-CN" altLang="zh-CN" dirty="0" smtClean="0"/>
              <a:t>。</a:t>
            </a:r>
            <a:endParaRPr lang="zh-CN" altLang="en-US" dirty="0" smtClean="0"/>
          </a:p>
          <a:p>
            <a:pPr lvl="1"/>
            <a:r>
              <a:rPr lang="zh-CN" altLang="zh-CN" dirty="0" smtClean="0"/>
              <a:t>本文</a:t>
            </a:r>
            <a:r>
              <a:rPr lang="zh-CN" altLang="zh-CN" dirty="0"/>
              <a:t>作者优化后的代码（性能提升</a:t>
            </a:r>
            <a:r>
              <a:rPr lang="en-US" altLang="zh-CN" dirty="0"/>
              <a:t>5</a:t>
            </a:r>
            <a:r>
              <a:rPr lang="zh-CN" altLang="zh-CN" dirty="0"/>
              <a:t>倍），</a:t>
            </a:r>
            <a:r>
              <a:rPr lang="en-US" altLang="zh-CN" dirty="0"/>
              <a:t>SMT</a:t>
            </a:r>
            <a:r>
              <a:rPr lang="zh-CN" altLang="zh-CN" dirty="0"/>
              <a:t>的提升已经微乎其微</a:t>
            </a:r>
            <a:endParaRPr kumimoji="1" lang="zh-CN" altLang="en-US" dirty="0"/>
          </a:p>
        </p:txBody>
      </p:sp>
      <p:pic>
        <p:nvPicPr>
          <p:cNvPr id="4" name="图片 3"/>
          <p:cNvPicPr/>
          <p:nvPr/>
        </p:nvPicPr>
        <p:blipFill>
          <a:blip r:embed="rId2"/>
          <a:stretch>
            <a:fillRect/>
          </a:stretch>
        </p:blipFill>
        <p:spPr>
          <a:xfrm>
            <a:off x="4480242" y="2663190"/>
            <a:ext cx="3943668" cy="2078200"/>
          </a:xfrm>
          <a:prstGeom prst="rect">
            <a:avLst/>
          </a:prstGeom>
        </p:spPr>
      </p:pic>
    </p:spTree>
    <p:extLst>
      <p:ext uri="{BB962C8B-B14F-4D97-AF65-F5344CB8AC3E}">
        <p14:creationId xmlns:p14="http://schemas.microsoft.com/office/powerpoint/2010/main" val="199149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50" y="152400"/>
            <a:ext cx="8820150" cy="685800"/>
          </a:xfrm>
        </p:spPr>
        <p:txBody>
          <a:bodyPr/>
          <a:lstStyle/>
          <a:p>
            <a:r>
              <a:rPr kumimoji="1" lang="zh-CN" altLang="en-US" smtClean="0"/>
              <a:t>论文</a:t>
            </a:r>
            <a:r>
              <a:rPr kumimoji="1" lang="en-US" altLang="zh-CN" dirty="0" smtClean="0"/>
              <a:t>3</a:t>
            </a:r>
            <a:endParaRPr kumimoji="1" lang="zh-CN" altLang="en-US" dirty="0"/>
          </a:p>
        </p:txBody>
      </p:sp>
      <p:sp>
        <p:nvSpPr>
          <p:cNvPr id="3" name="内容占位符 2"/>
          <p:cNvSpPr>
            <a:spLocks noGrp="1"/>
          </p:cNvSpPr>
          <p:nvPr>
            <p:ph idx="1"/>
          </p:nvPr>
        </p:nvSpPr>
        <p:spPr/>
        <p:txBody>
          <a:bodyPr/>
          <a:lstStyle/>
          <a:p>
            <a:r>
              <a:rPr lang="en-US" altLang="zh-CN" b="1" dirty="0" smtClean="0"/>
              <a:t>hardware-cautious</a:t>
            </a:r>
            <a:r>
              <a:rPr lang="zh-CN" altLang="en-US" b="1" dirty="0" smtClean="0"/>
              <a:t>优化：</a:t>
            </a:r>
          </a:p>
          <a:p>
            <a:pPr lvl="1"/>
            <a:r>
              <a:rPr lang="zh-CN" altLang="en-US" b="1" dirty="0" smtClean="0"/>
              <a:t>针对</a:t>
            </a:r>
            <a:r>
              <a:rPr lang="en-US" altLang="zh-CN" dirty="0"/>
              <a:t>TLB</a:t>
            </a:r>
            <a:r>
              <a:rPr lang="zh-CN" altLang="zh-CN" dirty="0"/>
              <a:t>和虚拟内存页大小（</a:t>
            </a:r>
            <a:r>
              <a:rPr lang="en-US" altLang="zh-CN" dirty="0"/>
              <a:t>virtual memory page sizes</a:t>
            </a:r>
            <a:r>
              <a:rPr lang="zh-CN" altLang="zh-CN" dirty="0"/>
              <a:t>）的</a:t>
            </a:r>
            <a:r>
              <a:rPr lang="zh-CN" altLang="zh-CN" dirty="0" smtClean="0"/>
              <a:t>优化</a:t>
            </a:r>
            <a:r>
              <a:rPr lang="zh-CN" altLang="en-US" dirty="0" smtClean="0"/>
              <a:t>。</a:t>
            </a:r>
          </a:p>
          <a:p>
            <a:pPr lvl="1"/>
            <a:r>
              <a:rPr lang="en-US" altLang="zh-CN" dirty="0"/>
              <a:t>TLB</a:t>
            </a:r>
            <a:r>
              <a:rPr lang="zh-CN" altLang="zh-CN" dirty="0"/>
              <a:t>缓存大小固定，通过调整虚拟内存页大小可以改变</a:t>
            </a:r>
            <a:r>
              <a:rPr lang="en-US" altLang="zh-CN" dirty="0"/>
              <a:t>TLB</a:t>
            </a:r>
            <a:r>
              <a:rPr lang="zh-CN" altLang="zh-CN" dirty="0"/>
              <a:t>的映射范围</a:t>
            </a:r>
            <a:r>
              <a:rPr lang="zh-CN" altLang="zh-CN" dirty="0" smtClean="0"/>
              <a:t>。</a:t>
            </a:r>
            <a:endParaRPr lang="zh-CN" altLang="en-US" dirty="0" smtClean="0"/>
          </a:p>
          <a:p>
            <a:pPr lvl="2"/>
            <a:r>
              <a:rPr lang="zh-CN" altLang="zh-CN" dirty="0" smtClean="0"/>
              <a:t>例如</a:t>
            </a:r>
            <a:r>
              <a:rPr lang="zh-CN" altLang="zh-CN" dirty="0"/>
              <a:t>，页大小为</a:t>
            </a:r>
            <a:r>
              <a:rPr lang="en-US" altLang="zh-CN" dirty="0"/>
              <a:t>4KB</a:t>
            </a:r>
            <a:r>
              <a:rPr lang="zh-CN" altLang="zh-CN" dirty="0"/>
              <a:t>（</a:t>
            </a:r>
            <a:r>
              <a:rPr lang="en-US" altLang="zh-CN" dirty="0"/>
              <a:t>2^12</a:t>
            </a:r>
            <a:r>
              <a:rPr lang="zh-CN" altLang="zh-CN" dirty="0"/>
              <a:t>），</a:t>
            </a:r>
            <a:r>
              <a:rPr lang="en-US" altLang="zh-CN" dirty="0"/>
              <a:t>Intel Nehalem</a:t>
            </a:r>
            <a:r>
              <a:rPr lang="zh-CN" altLang="zh-CN" dirty="0"/>
              <a:t>的</a:t>
            </a:r>
            <a:r>
              <a:rPr lang="en-US" altLang="zh-CN" dirty="0"/>
              <a:t>TLB1</a:t>
            </a:r>
            <a:r>
              <a:rPr lang="zh-CN" altLang="zh-CN" dirty="0"/>
              <a:t>可以存储</a:t>
            </a:r>
            <a:r>
              <a:rPr lang="en-US" altLang="zh-CN" dirty="0"/>
              <a:t>64</a:t>
            </a:r>
            <a:r>
              <a:rPr lang="zh-CN" altLang="zh-CN" dirty="0"/>
              <a:t>个内存映射，如果页大小为</a:t>
            </a:r>
            <a:r>
              <a:rPr lang="en-US" altLang="zh-CN" dirty="0"/>
              <a:t>2M</a:t>
            </a:r>
            <a:r>
              <a:rPr lang="zh-CN" altLang="zh-CN" dirty="0"/>
              <a:t>（</a:t>
            </a:r>
            <a:r>
              <a:rPr lang="en-US" altLang="zh-CN" dirty="0"/>
              <a:t>2^21</a:t>
            </a:r>
            <a:r>
              <a:rPr lang="zh-CN" altLang="zh-CN" dirty="0"/>
              <a:t>），则只能存储</a:t>
            </a:r>
            <a:r>
              <a:rPr lang="en-US" altLang="zh-CN" dirty="0"/>
              <a:t>32</a:t>
            </a:r>
            <a:r>
              <a:rPr lang="zh-CN" altLang="zh-CN" dirty="0"/>
              <a:t>个映射</a:t>
            </a:r>
            <a:r>
              <a:rPr lang="zh-CN" altLang="zh-CN" dirty="0" smtClean="0"/>
              <a:t>。</a:t>
            </a:r>
            <a:endParaRPr lang="zh-CN" altLang="en-US" dirty="0" smtClean="0"/>
          </a:p>
          <a:p>
            <a:pPr lvl="1"/>
            <a:r>
              <a:rPr lang="zh-CN" altLang="zh-CN" dirty="0" smtClean="0"/>
              <a:t>页</a:t>
            </a:r>
            <a:r>
              <a:rPr lang="zh-CN" altLang="zh-CN" dirty="0"/>
              <a:t>大小越大，单个映射长度越长，但覆盖范围越大</a:t>
            </a:r>
            <a:endParaRPr lang="zh-CN" altLang="zh-CN" b="1" dirty="0"/>
          </a:p>
          <a:p>
            <a:endParaRPr kumimoji="1" lang="zh-CN" altLang="en-US" dirty="0"/>
          </a:p>
        </p:txBody>
      </p:sp>
      <p:pic>
        <p:nvPicPr>
          <p:cNvPr id="4" name="图片 3"/>
          <p:cNvPicPr/>
          <p:nvPr/>
        </p:nvPicPr>
        <p:blipFill>
          <a:blip r:embed="rId2"/>
          <a:stretch>
            <a:fillRect/>
          </a:stretch>
        </p:blipFill>
        <p:spPr>
          <a:xfrm>
            <a:off x="1696720" y="4171950"/>
            <a:ext cx="5881370" cy="1847854"/>
          </a:xfrm>
          <a:prstGeom prst="rect">
            <a:avLst/>
          </a:prstGeom>
        </p:spPr>
      </p:pic>
    </p:spTree>
    <p:extLst>
      <p:ext uri="{BB962C8B-B14F-4D97-AF65-F5344CB8AC3E}">
        <p14:creationId xmlns:p14="http://schemas.microsoft.com/office/powerpoint/2010/main" val="1067384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3</a:t>
            </a:r>
            <a:endParaRPr kumimoji="1" lang="zh-CN" altLang="en-US" dirty="0"/>
          </a:p>
        </p:txBody>
      </p:sp>
      <p:sp>
        <p:nvSpPr>
          <p:cNvPr id="3" name="内容占位符 2"/>
          <p:cNvSpPr>
            <a:spLocks noGrp="1"/>
          </p:cNvSpPr>
          <p:nvPr>
            <p:ph idx="1"/>
          </p:nvPr>
        </p:nvSpPr>
        <p:spPr/>
        <p:txBody>
          <a:bodyPr/>
          <a:lstStyle/>
          <a:p>
            <a:r>
              <a:rPr lang="zh-CN" altLang="zh-CN" dirty="0"/>
              <a:t>两类算法优化之后效果</a:t>
            </a:r>
            <a:r>
              <a:rPr lang="zh-CN" altLang="zh-CN" dirty="0" smtClean="0"/>
              <a:t>如下</a:t>
            </a:r>
            <a:r>
              <a:rPr lang="en-US" altLang="zh-CN" dirty="0" smtClean="0"/>
              <a:t>,</a:t>
            </a:r>
            <a:r>
              <a:rPr lang="zh-CN" altLang="zh-CN" dirty="0"/>
              <a:t>可以看到在两张表大小相近的时候</a:t>
            </a:r>
            <a:r>
              <a:rPr lang="en-US" altLang="zh-CN" dirty="0"/>
              <a:t>radix partition</a:t>
            </a:r>
            <a:r>
              <a:rPr lang="zh-CN" altLang="zh-CN" dirty="0"/>
              <a:t>的效率更高。</a:t>
            </a:r>
            <a:r>
              <a:rPr lang="zh-CN" altLang="zh-CN" dirty="0"/>
              <a:t> </a:t>
            </a:r>
            <a:endParaRPr kumimoji="1" lang="zh-CN" altLang="en-US" dirty="0"/>
          </a:p>
        </p:txBody>
      </p:sp>
      <p:pic>
        <p:nvPicPr>
          <p:cNvPr id="4" name="图片 3"/>
          <p:cNvPicPr/>
          <p:nvPr/>
        </p:nvPicPr>
        <p:blipFill>
          <a:blip r:embed="rId2"/>
          <a:stretch>
            <a:fillRect/>
          </a:stretch>
        </p:blipFill>
        <p:spPr>
          <a:xfrm>
            <a:off x="862330" y="2880360"/>
            <a:ext cx="6920838" cy="2159635"/>
          </a:xfrm>
          <a:prstGeom prst="rect">
            <a:avLst/>
          </a:prstGeom>
        </p:spPr>
      </p:pic>
    </p:spTree>
    <p:extLst>
      <p:ext uri="{BB962C8B-B14F-4D97-AF65-F5344CB8AC3E}">
        <p14:creationId xmlns:p14="http://schemas.microsoft.com/office/powerpoint/2010/main" val="159541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3</a:t>
            </a:r>
            <a:endParaRPr kumimoji="1" lang="zh-CN" altLang="en-US" dirty="0"/>
          </a:p>
        </p:txBody>
      </p:sp>
      <p:sp>
        <p:nvSpPr>
          <p:cNvPr id="3" name="内容占位符 2"/>
          <p:cNvSpPr>
            <a:spLocks noGrp="1"/>
          </p:cNvSpPr>
          <p:nvPr>
            <p:ph idx="1"/>
          </p:nvPr>
        </p:nvSpPr>
        <p:spPr/>
        <p:txBody>
          <a:bodyPr/>
          <a:lstStyle/>
          <a:p>
            <a:r>
              <a:rPr lang="zh-CN" altLang="zh-CN" b="1" dirty="0"/>
              <a:t>结论：</a:t>
            </a:r>
          </a:p>
          <a:p>
            <a:pPr lvl="1"/>
            <a:r>
              <a:rPr lang="en-US" altLang="zh-CN" dirty="0"/>
              <a:t>hardware-oblivious</a:t>
            </a:r>
            <a:r>
              <a:rPr lang="zh-CN" altLang="zh-CN" dirty="0"/>
              <a:t>的算法只能在较为严苛的范围内选择参数并达到较好的</a:t>
            </a:r>
            <a:r>
              <a:rPr lang="zh-CN" altLang="zh-CN" dirty="0" smtClean="0"/>
              <a:t>效果</a:t>
            </a:r>
            <a:r>
              <a:rPr lang="zh-CN" altLang="en-US" dirty="0" smtClean="0"/>
              <a:t>；</a:t>
            </a:r>
          </a:p>
          <a:p>
            <a:pPr lvl="1"/>
            <a:r>
              <a:rPr lang="en-US" altLang="zh-CN" dirty="0" smtClean="0"/>
              <a:t>hardware-conscious</a:t>
            </a:r>
            <a:r>
              <a:rPr lang="zh-CN" altLang="zh-CN" dirty="0"/>
              <a:t>算法的性能可以比目前已发表的论文有非常显著的提升，同时提升</a:t>
            </a:r>
            <a:r>
              <a:rPr lang="zh-CN" altLang="zh-CN" dirty="0" smtClean="0"/>
              <a:t>鲁棒性</a:t>
            </a:r>
            <a:r>
              <a:rPr lang="zh-CN" altLang="en-US" dirty="0"/>
              <a:t>；</a:t>
            </a:r>
            <a:endParaRPr lang="zh-CN" altLang="en-US" dirty="0" smtClean="0"/>
          </a:p>
          <a:p>
            <a:pPr lvl="1"/>
            <a:r>
              <a:rPr lang="en-US" altLang="zh-CN" dirty="0"/>
              <a:t>hardware-conscious</a:t>
            </a:r>
            <a:r>
              <a:rPr lang="zh-CN" altLang="zh-CN" dirty="0" smtClean="0"/>
              <a:t>算法对于</a:t>
            </a:r>
            <a:r>
              <a:rPr lang="zh-CN" altLang="zh-CN" dirty="0"/>
              <a:t>硬件的限制也更小，可以更灵活的根据底层硬件调参而得到较好的结果。</a:t>
            </a:r>
            <a:endParaRPr kumimoji="1" lang="zh-CN" altLang="en-US" dirty="0"/>
          </a:p>
        </p:txBody>
      </p:sp>
    </p:spTree>
    <p:extLst>
      <p:ext uri="{BB962C8B-B14F-4D97-AF65-F5344CB8AC3E}">
        <p14:creationId xmlns:p14="http://schemas.microsoft.com/office/powerpoint/2010/main" val="62945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p:txBody>
          <a:bodyPr/>
          <a:lstStyle/>
          <a:p>
            <a:r>
              <a:rPr lang="en-US" altLang="zh-CN" dirty="0"/>
              <a:t>Massively Parallel Sort-Merge Joins in Main Memory </a:t>
            </a:r>
            <a:r>
              <a:rPr lang="en-US" altLang="zh-CN" dirty="0" smtClean="0"/>
              <a:t>Multi-Core </a:t>
            </a:r>
            <a:r>
              <a:rPr lang="en-US" altLang="zh-CN" dirty="0"/>
              <a:t>Database </a:t>
            </a:r>
            <a:r>
              <a:rPr lang="en-US" altLang="zh-CN" dirty="0" smtClean="0"/>
              <a:t>Systems</a:t>
            </a:r>
            <a:endParaRPr lang="zh-CN" altLang="en-US" dirty="0" smtClean="0"/>
          </a:p>
          <a:p>
            <a:r>
              <a:rPr lang="zh-CN" altLang="zh-CN" dirty="0"/>
              <a:t>本文着眼于</a:t>
            </a:r>
            <a:r>
              <a:rPr lang="en-US" altLang="zh-CN" dirty="0"/>
              <a:t>NUMA</a:t>
            </a:r>
            <a:r>
              <a:rPr lang="zh-CN" altLang="zh-CN" dirty="0"/>
              <a:t>（</a:t>
            </a:r>
            <a:r>
              <a:rPr lang="en-US" altLang="zh-CN" dirty="0"/>
              <a:t>non-uniform memory access</a:t>
            </a:r>
            <a:r>
              <a:rPr lang="zh-CN" altLang="zh-CN" dirty="0"/>
              <a:t>）的</a:t>
            </a:r>
            <a:r>
              <a:rPr lang="zh-CN" altLang="zh-CN" dirty="0" smtClean="0"/>
              <a:t>优化</a:t>
            </a:r>
            <a:r>
              <a:rPr lang="zh-CN" altLang="en-US" dirty="0" smtClean="0"/>
              <a:t>。</a:t>
            </a:r>
          </a:p>
          <a:p>
            <a:r>
              <a:rPr lang="zh-CN" altLang="zh-CN" dirty="0"/>
              <a:t>对于多核处理器中的单核来说，虽然缓存区共享，但是访问本地的资源仍然要比访问远端要</a:t>
            </a:r>
            <a:r>
              <a:rPr lang="zh-CN" altLang="zh-CN" dirty="0" smtClean="0"/>
              <a:t>快</a:t>
            </a:r>
            <a:r>
              <a:rPr kumimoji="1" lang="zh-CN" altLang="en-US" dirty="0" smtClean="0"/>
              <a:t>。</a:t>
            </a:r>
            <a:endParaRPr kumimoji="1" lang="zh-CN" altLang="en-US" dirty="0"/>
          </a:p>
        </p:txBody>
      </p:sp>
    </p:spTree>
    <p:extLst>
      <p:ext uri="{BB962C8B-B14F-4D97-AF65-F5344CB8AC3E}">
        <p14:creationId xmlns:p14="http://schemas.microsoft.com/office/powerpoint/2010/main" val="79308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a:xfrm>
            <a:off x="533400" y="1268417"/>
            <a:ext cx="3457574" cy="4751387"/>
          </a:xfrm>
        </p:spPr>
        <p:txBody>
          <a:bodyPr/>
          <a:lstStyle/>
          <a:p>
            <a:pPr lvl="0"/>
            <a:r>
              <a:rPr lang="zh-CN" altLang="en-US" dirty="0" smtClean="0"/>
              <a:t>规律：</a:t>
            </a:r>
          </a:p>
          <a:p>
            <a:pPr lvl="1"/>
            <a:r>
              <a:rPr lang="zh-CN" altLang="zh-CN" dirty="0" smtClean="0"/>
              <a:t>首先</a:t>
            </a:r>
            <a:r>
              <a:rPr lang="zh-CN" altLang="zh-CN" dirty="0"/>
              <a:t>，每个处理器访问本地资源要比访问远端资源要快；</a:t>
            </a:r>
          </a:p>
          <a:p>
            <a:pPr lvl="1"/>
            <a:r>
              <a:rPr lang="zh-CN" altLang="zh-CN" dirty="0"/>
              <a:t>其次，预先分配空间后各个处理器可以实现顺序写入，而随机访问的话会出现大量的同步阻塞</a:t>
            </a:r>
            <a:r>
              <a:rPr lang="zh-CN" altLang="zh-CN" dirty="0" smtClean="0"/>
              <a:t>。</a:t>
            </a:r>
            <a:endParaRPr lang="zh-CN" altLang="en-US" dirty="0" smtClean="0"/>
          </a:p>
          <a:p>
            <a:r>
              <a:rPr lang="zh-CN" altLang="zh-CN" dirty="0"/>
              <a:t>本文讨论了</a:t>
            </a:r>
            <a:r>
              <a:rPr lang="en-US" altLang="zh-CN" dirty="0"/>
              <a:t>NUMA</a:t>
            </a:r>
            <a:r>
              <a:rPr lang="zh-CN" altLang="zh-CN" dirty="0"/>
              <a:t>友好性的大规模并行化排序连接</a:t>
            </a:r>
            <a:r>
              <a:rPr lang="zh-CN" altLang="zh-CN" dirty="0" smtClean="0"/>
              <a:t>算法</a:t>
            </a:r>
            <a:r>
              <a:rPr lang="en-US" altLang="zh-CN" dirty="0" smtClean="0"/>
              <a:t>(MPSM</a:t>
            </a:r>
            <a:r>
              <a:rPr lang="zh-CN" altLang="zh-CN" dirty="0" smtClean="0"/>
              <a:t>）</a:t>
            </a:r>
            <a:endParaRPr lang="zh-CN" altLang="zh-CN" dirty="0"/>
          </a:p>
          <a:p>
            <a:endParaRPr kumimoji="1" lang="zh-CN" altLang="en-US" dirty="0"/>
          </a:p>
        </p:txBody>
      </p:sp>
      <p:pic>
        <p:nvPicPr>
          <p:cNvPr id="4" name="图片 3"/>
          <p:cNvPicPr/>
          <p:nvPr/>
        </p:nvPicPr>
        <p:blipFill>
          <a:blip r:embed="rId2"/>
          <a:stretch>
            <a:fillRect/>
          </a:stretch>
        </p:blipFill>
        <p:spPr>
          <a:xfrm>
            <a:off x="3990974" y="1600200"/>
            <a:ext cx="4478655" cy="3356927"/>
          </a:xfrm>
          <a:prstGeom prst="rect">
            <a:avLst/>
          </a:prstGeom>
        </p:spPr>
      </p:pic>
    </p:spTree>
    <p:extLst>
      <p:ext uri="{BB962C8B-B14F-4D97-AF65-F5344CB8AC3E}">
        <p14:creationId xmlns:p14="http://schemas.microsoft.com/office/powerpoint/2010/main" val="112996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lstStyle/>
          <a:p>
            <a:pPr lvl="0"/>
            <a:r>
              <a:rPr lang="en-US" altLang="zh-CN" sz="2000" dirty="0" smtClean="0"/>
              <a:t>4.Albutiu </a:t>
            </a:r>
            <a:r>
              <a:rPr lang="en-US" altLang="zh-CN" sz="2000" dirty="0"/>
              <a:t>M C, Kemper A, Neumann T. Massively parallel sort-merge joins in main memory multi-core database systems[J]. Proceedings of the VLDB Endowment, 2012, 5(10): 1064-1075. </a:t>
            </a:r>
            <a:endParaRPr lang="zh-CN" altLang="zh-CN" sz="2000" dirty="0"/>
          </a:p>
          <a:p>
            <a:pPr lvl="0"/>
            <a:r>
              <a:rPr lang="en-US" altLang="zh-CN" sz="2000" dirty="0" smtClean="0"/>
              <a:t>5.Chhugani </a:t>
            </a:r>
            <a:r>
              <a:rPr lang="en-US" altLang="zh-CN" sz="2000" dirty="0"/>
              <a:t>J, Nguyen A D, Lee V W, et al. Efficient implementation of sorting on multi-core SIMD CPU architecture[J]. Proceedings of the VLDB Endowment, 2008, 1(2): 1313-1324. </a:t>
            </a:r>
            <a:endParaRPr lang="zh-CN" altLang="zh-CN" sz="2000" dirty="0"/>
          </a:p>
          <a:p>
            <a:pPr lvl="0"/>
            <a:r>
              <a:rPr lang="en-US" altLang="zh-CN" sz="2000" dirty="0" smtClean="0"/>
              <a:t>6.Mueller </a:t>
            </a:r>
            <a:r>
              <a:rPr lang="en-US" altLang="zh-CN" sz="2000" dirty="0"/>
              <a:t>R, </a:t>
            </a:r>
            <a:r>
              <a:rPr lang="en-US" altLang="zh-CN" sz="2000" dirty="0" err="1"/>
              <a:t>Teubner</a:t>
            </a:r>
            <a:r>
              <a:rPr lang="en-US" altLang="zh-CN" sz="2000" dirty="0"/>
              <a:t> J. FPGA: </a:t>
            </a:r>
            <a:r>
              <a:rPr lang="en-US" altLang="zh-CN" sz="2000" dirty="0" smtClean="0"/>
              <a:t>what‘s </a:t>
            </a:r>
            <a:r>
              <a:rPr lang="en-US" altLang="zh-CN" sz="2000" dirty="0"/>
              <a:t>in it for a database?[C]//Proceedings of the 2009 ACM SIGMOD International Conference on Management of data. ACM, 2009: 999-1004</a:t>
            </a:r>
            <a:r>
              <a:rPr lang="en-US" altLang="zh-CN" sz="2000" dirty="0" smtClean="0"/>
              <a:t>.</a:t>
            </a:r>
            <a:endParaRPr lang="zh-CN" altLang="en-US" sz="2000" dirty="0" smtClean="0"/>
          </a:p>
          <a:p>
            <a:r>
              <a:rPr lang="zh-CN" altLang="en-US" sz="2400" dirty="0" smtClean="0"/>
              <a:t>其中</a:t>
            </a:r>
            <a:r>
              <a:rPr lang="en-US" altLang="zh-CN" dirty="0"/>
              <a:t>1</a:t>
            </a:r>
            <a:r>
              <a:rPr lang="zh-CN" altLang="zh-CN" dirty="0"/>
              <a:t>、</a:t>
            </a:r>
            <a:r>
              <a:rPr lang="en-US" altLang="zh-CN" dirty="0"/>
              <a:t>2</a:t>
            </a:r>
            <a:r>
              <a:rPr lang="zh-CN" altLang="zh-CN" dirty="0"/>
              <a:t>、</a:t>
            </a:r>
            <a:r>
              <a:rPr lang="en-US" altLang="zh-CN" dirty="0"/>
              <a:t>3</a:t>
            </a:r>
            <a:r>
              <a:rPr lang="zh-CN" altLang="zh-CN" dirty="0"/>
              <a:t>讨论了</a:t>
            </a:r>
            <a:r>
              <a:rPr lang="en-US" altLang="zh-CN" dirty="0"/>
              <a:t>hash-join</a:t>
            </a:r>
            <a:r>
              <a:rPr lang="zh-CN" altLang="zh-CN" dirty="0" smtClean="0"/>
              <a:t>算法</a:t>
            </a:r>
            <a:r>
              <a:rPr lang="zh-CN" altLang="en-US" dirty="0" smtClean="0"/>
              <a:t>，</a:t>
            </a:r>
            <a:r>
              <a:rPr lang="en-US" altLang="zh-CN" dirty="0" smtClean="0"/>
              <a:t>3</a:t>
            </a:r>
            <a:r>
              <a:rPr lang="zh-CN" altLang="zh-CN" dirty="0"/>
              <a:t>和</a:t>
            </a:r>
            <a:r>
              <a:rPr lang="en-US" altLang="zh-CN" dirty="0"/>
              <a:t>4</a:t>
            </a:r>
            <a:r>
              <a:rPr lang="zh-CN" altLang="zh-CN" dirty="0"/>
              <a:t>讨论了</a:t>
            </a:r>
            <a:r>
              <a:rPr lang="en-US" altLang="zh-CN" dirty="0"/>
              <a:t>sort-merge join</a:t>
            </a:r>
            <a:r>
              <a:rPr lang="zh-CN" altLang="zh-CN" dirty="0" smtClean="0"/>
              <a:t>算法</a:t>
            </a:r>
            <a:r>
              <a:rPr lang="zh-CN" altLang="en-US" dirty="0" smtClean="0"/>
              <a:t>，</a:t>
            </a:r>
            <a:r>
              <a:rPr lang="en-US" altLang="zh-CN" dirty="0" smtClean="0"/>
              <a:t>5</a:t>
            </a:r>
            <a:r>
              <a:rPr lang="zh-CN" altLang="zh-CN" dirty="0"/>
              <a:t>讨论了高效</a:t>
            </a:r>
            <a:r>
              <a:rPr lang="en-US" altLang="zh-CN" dirty="0"/>
              <a:t>sorting</a:t>
            </a:r>
            <a:r>
              <a:rPr lang="zh-CN" altLang="zh-CN" dirty="0" smtClean="0"/>
              <a:t>算法</a:t>
            </a:r>
            <a:r>
              <a:rPr lang="zh-CN" altLang="en-US" dirty="0" smtClean="0"/>
              <a:t>，</a:t>
            </a:r>
            <a:r>
              <a:rPr lang="en-US" altLang="zh-CN" dirty="0" smtClean="0"/>
              <a:t>6</a:t>
            </a:r>
            <a:r>
              <a:rPr lang="zh-CN" altLang="zh-CN" dirty="0"/>
              <a:t>讨论了针对硬件编程的技术</a:t>
            </a:r>
          </a:p>
          <a:p>
            <a:pPr lvl="0"/>
            <a:endParaRPr lang="zh-CN" altLang="zh-CN" sz="2000" dirty="0"/>
          </a:p>
          <a:p>
            <a:endParaRPr kumimoji="1" lang="en-US" altLang="zh-CN" sz="2000" dirty="0"/>
          </a:p>
        </p:txBody>
      </p:sp>
    </p:spTree>
    <p:extLst>
      <p:ext uri="{BB962C8B-B14F-4D97-AF65-F5344CB8AC3E}">
        <p14:creationId xmlns:p14="http://schemas.microsoft.com/office/powerpoint/2010/main" val="1926124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a:xfrm>
            <a:off x="533400" y="1268417"/>
            <a:ext cx="3890010" cy="4751387"/>
          </a:xfrm>
        </p:spPr>
        <p:txBody>
          <a:bodyPr/>
          <a:lstStyle/>
          <a:p>
            <a:r>
              <a:rPr lang="en-US" altLang="zh-CN" dirty="0" smtClean="0"/>
              <a:t>MPSM</a:t>
            </a:r>
            <a:r>
              <a:rPr lang="zh-CN" altLang="zh-CN" dirty="0" smtClean="0"/>
              <a:t>算法</a:t>
            </a:r>
            <a:r>
              <a:rPr lang="zh-CN" altLang="en-US" dirty="0" smtClean="0"/>
              <a:t>：</a:t>
            </a:r>
          </a:p>
          <a:p>
            <a:pPr lvl="1"/>
            <a:r>
              <a:rPr lang="zh-CN" altLang="zh-CN" dirty="0" smtClean="0"/>
              <a:t>不</a:t>
            </a:r>
            <a:r>
              <a:rPr lang="zh-CN" altLang="zh-CN" dirty="0"/>
              <a:t>同于通常的</a:t>
            </a:r>
            <a:r>
              <a:rPr lang="en-US" altLang="zh-CN" dirty="0"/>
              <a:t>sort-merge</a:t>
            </a:r>
            <a:r>
              <a:rPr lang="zh-CN" altLang="zh-CN" dirty="0"/>
              <a:t>算法，并没有先全局排序，而是进行了分区排序，再依次将</a:t>
            </a:r>
            <a:r>
              <a:rPr lang="en-US" altLang="zh-CN" dirty="0"/>
              <a:t>R</a:t>
            </a:r>
            <a:r>
              <a:rPr lang="zh-CN" altLang="zh-CN" dirty="0"/>
              <a:t>的各个部分</a:t>
            </a:r>
            <a:r>
              <a:rPr lang="en-US" altLang="zh-CN" dirty="0" err="1"/>
              <a:t>R</a:t>
            </a:r>
            <a:r>
              <a:rPr lang="en-US" altLang="zh-CN" baseline="-25000" dirty="0" err="1"/>
              <a:t>i</a:t>
            </a:r>
            <a:r>
              <a:rPr lang="zh-CN" altLang="zh-CN" dirty="0"/>
              <a:t>与</a:t>
            </a:r>
            <a:r>
              <a:rPr lang="en-US" altLang="zh-CN" dirty="0"/>
              <a:t>S</a:t>
            </a:r>
            <a:r>
              <a:rPr lang="zh-CN" altLang="zh-CN" dirty="0"/>
              <a:t>的各个部分</a:t>
            </a:r>
            <a:r>
              <a:rPr lang="en-US" altLang="zh-CN" dirty="0" err="1"/>
              <a:t>S</a:t>
            </a:r>
            <a:r>
              <a:rPr lang="en-US" altLang="zh-CN" baseline="-25000" dirty="0" err="1"/>
              <a:t>j</a:t>
            </a:r>
            <a:r>
              <a:rPr lang="zh-CN" altLang="zh-CN" dirty="0"/>
              <a:t>进行</a:t>
            </a:r>
            <a:r>
              <a:rPr lang="en-US" altLang="zh-CN" dirty="0"/>
              <a:t>merge</a:t>
            </a:r>
            <a:r>
              <a:rPr lang="zh-CN" altLang="zh-CN" dirty="0"/>
              <a:t>操作</a:t>
            </a:r>
            <a:r>
              <a:rPr lang="zh-CN" altLang="zh-CN" dirty="0"/>
              <a:t> </a:t>
            </a:r>
            <a:r>
              <a:rPr lang="zh-CN" altLang="en-US" dirty="0" smtClean="0"/>
              <a:t>。</a:t>
            </a:r>
            <a:endParaRPr kumimoji="1" lang="zh-CN" altLang="en-US" dirty="0"/>
          </a:p>
        </p:txBody>
      </p:sp>
      <p:pic>
        <p:nvPicPr>
          <p:cNvPr id="4" name="图片 3"/>
          <p:cNvPicPr/>
          <p:nvPr/>
        </p:nvPicPr>
        <p:blipFill>
          <a:blip r:embed="rId2"/>
          <a:stretch>
            <a:fillRect/>
          </a:stretch>
        </p:blipFill>
        <p:spPr>
          <a:xfrm>
            <a:off x="4423410" y="2240280"/>
            <a:ext cx="4179570" cy="2503170"/>
          </a:xfrm>
          <a:prstGeom prst="rect">
            <a:avLst/>
          </a:prstGeom>
        </p:spPr>
      </p:pic>
    </p:spTree>
    <p:extLst>
      <p:ext uri="{BB962C8B-B14F-4D97-AF65-F5344CB8AC3E}">
        <p14:creationId xmlns:p14="http://schemas.microsoft.com/office/powerpoint/2010/main" val="351952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a:xfrm>
            <a:off x="533400" y="1268417"/>
            <a:ext cx="3890010" cy="4751387"/>
          </a:xfrm>
        </p:spPr>
        <p:txBody>
          <a:bodyPr/>
          <a:lstStyle/>
          <a:p>
            <a:r>
              <a:rPr lang="en-US" altLang="zh-CN" dirty="0" smtClean="0"/>
              <a:t>MPSM</a:t>
            </a:r>
            <a:r>
              <a:rPr lang="zh-CN" altLang="zh-CN" dirty="0" smtClean="0"/>
              <a:t>算法</a:t>
            </a:r>
            <a:r>
              <a:rPr lang="zh-CN" altLang="en-US" dirty="0"/>
              <a:t>，</a:t>
            </a:r>
            <a:r>
              <a:rPr lang="zh-CN" altLang="en-US" dirty="0" smtClean="0"/>
              <a:t>如右图：</a:t>
            </a:r>
            <a:endParaRPr lang="zh-CN" altLang="en-US" dirty="0" smtClean="0"/>
          </a:p>
          <a:p>
            <a:pPr lvl="1"/>
            <a:r>
              <a:rPr lang="zh-CN" altLang="zh-CN" dirty="0"/>
              <a:t>有四个工作线程</a:t>
            </a:r>
            <a:r>
              <a:rPr lang="en-US" altLang="zh-CN" dirty="0" smtClean="0"/>
              <a:t>W1~W4</a:t>
            </a:r>
            <a:r>
              <a:rPr lang="zh-CN" altLang="en-US" dirty="0" smtClean="0"/>
              <a:t>；</a:t>
            </a:r>
            <a:endParaRPr lang="zh-CN" altLang="en-US" dirty="0"/>
          </a:p>
          <a:p>
            <a:pPr lvl="1"/>
            <a:r>
              <a:rPr lang="en-US" altLang="zh-CN" dirty="0" smtClean="0"/>
              <a:t>R</a:t>
            </a:r>
            <a:r>
              <a:rPr lang="zh-CN" altLang="zh-CN" dirty="0"/>
              <a:t>和</a:t>
            </a:r>
            <a:r>
              <a:rPr lang="en-US" altLang="zh-CN" dirty="0"/>
              <a:t>S</a:t>
            </a:r>
            <a:r>
              <a:rPr lang="zh-CN" altLang="zh-CN" dirty="0"/>
              <a:t>都被等分为四份，每个线程对自己负责的数据进行</a:t>
            </a:r>
            <a:r>
              <a:rPr lang="zh-CN" altLang="zh-CN" dirty="0" smtClean="0"/>
              <a:t>排序</a:t>
            </a:r>
            <a:r>
              <a:rPr lang="zh-CN" altLang="en-US" dirty="0" smtClean="0"/>
              <a:t>；</a:t>
            </a:r>
          </a:p>
          <a:p>
            <a:pPr lvl="1"/>
            <a:r>
              <a:rPr lang="zh-CN" altLang="zh-CN" dirty="0" smtClean="0"/>
              <a:t>各个</a:t>
            </a:r>
            <a:r>
              <a:rPr lang="zh-CN" altLang="zh-CN" dirty="0"/>
              <a:t>线程之间所用到的资源在阶段</a:t>
            </a:r>
            <a:r>
              <a:rPr lang="en-US" altLang="zh-CN" dirty="0"/>
              <a:t>1</a:t>
            </a:r>
            <a:r>
              <a:rPr lang="zh-CN" altLang="zh-CN" dirty="0"/>
              <a:t>，</a:t>
            </a:r>
            <a:r>
              <a:rPr lang="en-US" altLang="zh-CN" dirty="0"/>
              <a:t>2</a:t>
            </a:r>
            <a:r>
              <a:rPr lang="zh-CN" altLang="zh-CN" dirty="0"/>
              <a:t>中都是本地的，互相之间没有影响，完全并行</a:t>
            </a:r>
            <a:r>
              <a:rPr lang="zh-CN" altLang="zh-CN" dirty="0" smtClean="0"/>
              <a:t>；</a:t>
            </a:r>
            <a:endParaRPr lang="zh-CN" altLang="en-US" dirty="0" smtClean="0"/>
          </a:p>
          <a:p>
            <a:pPr lvl="1"/>
            <a:r>
              <a:rPr lang="zh-CN" altLang="zh-CN" dirty="0" smtClean="0"/>
              <a:t>排序</a:t>
            </a:r>
            <a:r>
              <a:rPr lang="zh-CN" altLang="zh-CN" dirty="0"/>
              <a:t>中唯一的同步点只在</a:t>
            </a:r>
            <a:r>
              <a:rPr lang="en-US" altLang="zh-CN" dirty="0"/>
              <a:t>S</a:t>
            </a:r>
            <a:r>
              <a:rPr lang="en-US" altLang="zh-CN" baseline="-25000" dirty="0"/>
              <a:t>i</a:t>
            </a:r>
            <a:r>
              <a:rPr lang="zh-CN" altLang="zh-CN" dirty="0"/>
              <a:t>的排序结束。</a:t>
            </a:r>
          </a:p>
          <a:p>
            <a:pPr lvl="1"/>
            <a:endParaRPr kumimoji="1" lang="zh-CN" altLang="en-US" dirty="0"/>
          </a:p>
        </p:txBody>
      </p:sp>
      <p:pic>
        <p:nvPicPr>
          <p:cNvPr id="4" name="图片 3"/>
          <p:cNvPicPr/>
          <p:nvPr/>
        </p:nvPicPr>
        <p:blipFill>
          <a:blip r:embed="rId2"/>
          <a:stretch>
            <a:fillRect/>
          </a:stretch>
        </p:blipFill>
        <p:spPr>
          <a:xfrm>
            <a:off x="4423410" y="2240280"/>
            <a:ext cx="4179570" cy="2503170"/>
          </a:xfrm>
          <a:prstGeom prst="rect">
            <a:avLst/>
          </a:prstGeom>
        </p:spPr>
      </p:pic>
    </p:spTree>
    <p:extLst>
      <p:ext uri="{BB962C8B-B14F-4D97-AF65-F5344CB8AC3E}">
        <p14:creationId xmlns:p14="http://schemas.microsoft.com/office/powerpoint/2010/main" val="144642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a:xfrm>
            <a:off x="533400" y="1268417"/>
            <a:ext cx="4187190" cy="4751387"/>
          </a:xfrm>
        </p:spPr>
        <p:txBody>
          <a:bodyPr/>
          <a:lstStyle/>
          <a:p>
            <a:r>
              <a:rPr lang="en-US" altLang="zh-CN" dirty="0" smtClean="0"/>
              <a:t>P-MPSM</a:t>
            </a:r>
            <a:r>
              <a:rPr lang="zh-CN" altLang="en-US" dirty="0" smtClean="0"/>
              <a:t>：</a:t>
            </a:r>
            <a:r>
              <a:rPr kumimoji="1" lang="zh-CN" altLang="en-US" dirty="0" smtClean="0"/>
              <a:t>多线程的分区实现</a:t>
            </a:r>
          </a:p>
          <a:p>
            <a:pPr lvl="1"/>
            <a:r>
              <a:rPr lang="zh-CN" altLang="zh-CN" dirty="0" smtClean="0"/>
              <a:t>在</a:t>
            </a:r>
            <a:r>
              <a:rPr lang="zh-CN" altLang="zh-CN" dirty="0"/>
              <a:t>各个线程对</a:t>
            </a:r>
            <a:r>
              <a:rPr lang="en-US" altLang="zh-CN" dirty="0" err="1"/>
              <a:t>R</a:t>
            </a:r>
            <a:r>
              <a:rPr lang="en-US" altLang="zh-CN" baseline="-25000" dirty="0" err="1"/>
              <a:t>i</a:t>
            </a:r>
            <a:r>
              <a:rPr lang="zh-CN" altLang="zh-CN" dirty="0"/>
              <a:t>进行排序后，首先进行了范围分区（</a:t>
            </a:r>
            <a:r>
              <a:rPr lang="en-US" altLang="zh-CN" dirty="0"/>
              <a:t>range partition</a:t>
            </a:r>
            <a:r>
              <a:rPr lang="zh-CN" altLang="zh-CN" dirty="0"/>
              <a:t>），不同线程接收不同范围的</a:t>
            </a:r>
            <a:r>
              <a:rPr lang="en-US" altLang="zh-CN" dirty="0" err="1" smtClean="0"/>
              <a:t>R</a:t>
            </a:r>
            <a:r>
              <a:rPr lang="en-US" altLang="zh-CN" baseline="-25000" dirty="0" err="1" smtClean="0"/>
              <a:t>i</a:t>
            </a:r>
            <a:endParaRPr lang="zh-CN" altLang="en-US" dirty="0" smtClean="0"/>
          </a:p>
          <a:p>
            <a:pPr lvl="1"/>
            <a:r>
              <a:rPr lang="zh-CN" altLang="zh-CN" dirty="0" smtClean="0"/>
              <a:t>这样</a:t>
            </a:r>
            <a:r>
              <a:rPr lang="zh-CN" altLang="zh-CN" dirty="0"/>
              <a:t>每个线程向其他线程交互探测的数据变少（远端资源调用更耗时），同时也可以更快进行</a:t>
            </a:r>
            <a:r>
              <a:rPr lang="en-US" altLang="zh-CN" dirty="0"/>
              <a:t>probe</a:t>
            </a:r>
            <a:r>
              <a:rPr lang="zh-CN" altLang="zh-CN" dirty="0"/>
              <a:t>阶段的操作。</a:t>
            </a:r>
          </a:p>
          <a:p>
            <a:endParaRPr kumimoji="1" lang="zh-CN" altLang="en-US" dirty="0"/>
          </a:p>
        </p:txBody>
      </p:sp>
      <p:pic>
        <p:nvPicPr>
          <p:cNvPr id="4" name="图片 3"/>
          <p:cNvPicPr/>
          <p:nvPr/>
        </p:nvPicPr>
        <p:blipFill>
          <a:blip r:embed="rId2"/>
          <a:stretch>
            <a:fillRect/>
          </a:stretch>
        </p:blipFill>
        <p:spPr>
          <a:xfrm>
            <a:off x="4720590" y="1645921"/>
            <a:ext cx="4046219" cy="3774028"/>
          </a:xfrm>
          <a:prstGeom prst="rect">
            <a:avLst/>
          </a:prstGeom>
        </p:spPr>
      </p:pic>
    </p:spTree>
    <p:extLst>
      <p:ext uri="{BB962C8B-B14F-4D97-AF65-F5344CB8AC3E}">
        <p14:creationId xmlns:p14="http://schemas.microsoft.com/office/powerpoint/2010/main" val="1976684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a:xfrm>
            <a:off x="533400" y="1268417"/>
            <a:ext cx="4187190" cy="4751387"/>
          </a:xfrm>
        </p:spPr>
        <p:txBody>
          <a:bodyPr/>
          <a:lstStyle/>
          <a:p>
            <a:r>
              <a:rPr lang="en-US" altLang="zh-CN" dirty="0"/>
              <a:t>partition</a:t>
            </a:r>
            <a:r>
              <a:rPr lang="zh-CN" altLang="zh-CN" dirty="0"/>
              <a:t>阶段</a:t>
            </a:r>
            <a:r>
              <a:rPr lang="zh-CN" altLang="zh-CN" dirty="0"/>
              <a:t> </a:t>
            </a:r>
            <a:r>
              <a:rPr lang="zh-CN" altLang="en-US" dirty="0" smtClean="0"/>
              <a:t>：</a:t>
            </a:r>
          </a:p>
          <a:p>
            <a:pPr lvl="1"/>
            <a:r>
              <a:rPr lang="zh-CN" altLang="zh-CN" dirty="0"/>
              <a:t>多个线程执行</a:t>
            </a:r>
            <a:r>
              <a:rPr lang="zh-CN" altLang="zh-CN" dirty="0" smtClean="0"/>
              <a:t>相同分区策略</a:t>
            </a:r>
            <a:endParaRPr lang="zh-CN" altLang="en-US" dirty="0" smtClean="0"/>
          </a:p>
          <a:p>
            <a:pPr lvl="1"/>
            <a:r>
              <a:rPr lang="zh-CN" altLang="zh-CN" dirty="0" smtClean="0"/>
              <a:t>首先</a:t>
            </a:r>
            <a:r>
              <a:rPr lang="zh-CN" altLang="zh-CN" dirty="0"/>
              <a:t>统计不同分区的</a:t>
            </a:r>
            <a:r>
              <a:rPr lang="zh-CN" altLang="zh-CN" dirty="0" smtClean="0"/>
              <a:t>计数</a:t>
            </a:r>
            <a:endParaRPr lang="zh-CN" altLang="en-US" dirty="0" smtClean="0"/>
          </a:p>
          <a:p>
            <a:pPr lvl="1"/>
            <a:r>
              <a:rPr lang="zh-CN" altLang="zh-CN" dirty="0"/>
              <a:t>所有的线程的第一阶段读操作没有竞争，写入时顺序写入，提高局部性的同时完全避免了写竞争</a:t>
            </a:r>
            <a:r>
              <a:rPr lang="zh-CN" altLang="zh-CN" dirty="0"/>
              <a:t> </a:t>
            </a:r>
            <a:endParaRPr lang="zh-CN" altLang="en-US" dirty="0"/>
          </a:p>
          <a:p>
            <a:pPr lvl="1"/>
            <a:endParaRPr kumimoji="1" lang="zh-CN" altLang="en-US" dirty="0"/>
          </a:p>
        </p:txBody>
      </p:sp>
      <p:pic>
        <p:nvPicPr>
          <p:cNvPr id="4" name="图片 3"/>
          <p:cNvPicPr/>
          <p:nvPr/>
        </p:nvPicPr>
        <p:blipFill>
          <a:blip r:embed="rId2"/>
          <a:stretch>
            <a:fillRect/>
          </a:stretch>
        </p:blipFill>
        <p:spPr>
          <a:xfrm>
            <a:off x="4720590" y="1645921"/>
            <a:ext cx="4046219" cy="3774028"/>
          </a:xfrm>
          <a:prstGeom prst="rect">
            <a:avLst/>
          </a:prstGeom>
        </p:spPr>
      </p:pic>
    </p:spTree>
    <p:extLst>
      <p:ext uri="{BB962C8B-B14F-4D97-AF65-F5344CB8AC3E}">
        <p14:creationId xmlns:p14="http://schemas.microsoft.com/office/powerpoint/2010/main" val="57275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p:txBody>
          <a:bodyPr/>
          <a:lstStyle/>
          <a:p>
            <a:r>
              <a:rPr lang="zh-CN" altLang="zh-CN" dirty="0"/>
              <a:t>以图为</a:t>
            </a:r>
            <a:r>
              <a:rPr lang="zh-CN" altLang="zh-CN" dirty="0" smtClean="0"/>
              <a:t>例</a:t>
            </a:r>
            <a:r>
              <a:rPr lang="zh-CN" altLang="en-US" dirty="0" smtClean="0"/>
              <a:t>：</a:t>
            </a:r>
            <a:r>
              <a:rPr lang="en-US" altLang="zh-CN" dirty="0" smtClean="0"/>
              <a:t>C1</a:t>
            </a:r>
            <a:r>
              <a:rPr lang="zh-CN" altLang="zh-CN" dirty="0"/>
              <a:t>有</a:t>
            </a:r>
            <a:r>
              <a:rPr lang="en-US" altLang="zh-CN" dirty="0"/>
              <a:t>4</a:t>
            </a:r>
            <a:r>
              <a:rPr lang="zh-CN" altLang="zh-CN" dirty="0"/>
              <a:t>白</a:t>
            </a:r>
            <a:r>
              <a:rPr lang="en-US" altLang="zh-CN" dirty="0"/>
              <a:t>3</a:t>
            </a:r>
            <a:r>
              <a:rPr lang="zh-CN" altLang="zh-CN" dirty="0"/>
              <a:t>黑，</a:t>
            </a:r>
            <a:r>
              <a:rPr lang="en-US" altLang="zh-CN" dirty="0"/>
              <a:t>C2</a:t>
            </a:r>
            <a:r>
              <a:rPr lang="zh-CN" altLang="zh-CN" dirty="0"/>
              <a:t>有</a:t>
            </a:r>
            <a:r>
              <a:rPr lang="en-US" altLang="zh-CN" dirty="0"/>
              <a:t>3</a:t>
            </a:r>
            <a:r>
              <a:rPr lang="zh-CN" altLang="zh-CN" dirty="0"/>
              <a:t>白</a:t>
            </a:r>
            <a:r>
              <a:rPr lang="en-US" altLang="zh-CN" dirty="0"/>
              <a:t>4</a:t>
            </a:r>
            <a:r>
              <a:rPr lang="zh-CN" altLang="zh-CN" dirty="0"/>
              <a:t>黑，因此分区后，</a:t>
            </a:r>
            <a:r>
              <a:rPr lang="en-US" altLang="zh-CN" dirty="0"/>
              <a:t>W1</a:t>
            </a:r>
            <a:r>
              <a:rPr lang="zh-CN" altLang="zh-CN" dirty="0"/>
              <a:t>负责白区（较小数段），原</a:t>
            </a:r>
            <a:r>
              <a:rPr lang="en-US" altLang="zh-CN" dirty="0"/>
              <a:t>C1</a:t>
            </a:r>
            <a:r>
              <a:rPr lang="zh-CN" altLang="zh-CN" dirty="0"/>
              <a:t>白区从</a:t>
            </a:r>
            <a:r>
              <a:rPr lang="en-US" altLang="zh-CN" dirty="0"/>
              <a:t>0</a:t>
            </a:r>
            <a:r>
              <a:rPr lang="zh-CN" altLang="zh-CN" dirty="0"/>
              <a:t>位插入，原</a:t>
            </a:r>
            <a:r>
              <a:rPr lang="en-US" altLang="zh-CN" dirty="0"/>
              <a:t>C2</a:t>
            </a:r>
            <a:r>
              <a:rPr lang="zh-CN" altLang="zh-CN" dirty="0"/>
              <a:t>白区从</a:t>
            </a:r>
            <a:r>
              <a:rPr lang="en-US" altLang="zh-CN" dirty="0"/>
              <a:t>4</a:t>
            </a:r>
            <a:r>
              <a:rPr lang="zh-CN" altLang="zh-CN" dirty="0"/>
              <a:t>位插入。黑区同理。这样所有的线程的第一阶段读操作没有竞争，写入时顺序写入，提高局部性的同时完全避免了写竞争。</a:t>
            </a:r>
            <a:r>
              <a:rPr lang="zh-CN" altLang="zh-CN" dirty="0"/>
              <a:t> </a:t>
            </a:r>
            <a:endParaRPr kumimoji="1" lang="zh-CN" altLang="en-US" dirty="0"/>
          </a:p>
        </p:txBody>
      </p:sp>
      <p:pic>
        <p:nvPicPr>
          <p:cNvPr id="4" name="图片 3"/>
          <p:cNvPicPr/>
          <p:nvPr/>
        </p:nvPicPr>
        <p:blipFill>
          <a:blip r:embed="rId2"/>
          <a:stretch>
            <a:fillRect/>
          </a:stretch>
        </p:blipFill>
        <p:spPr>
          <a:xfrm>
            <a:off x="1201419" y="3352804"/>
            <a:ext cx="5950565" cy="2667000"/>
          </a:xfrm>
          <a:prstGeom prst="rect">
            <a:avLst/>
          </a:prstGeom>
        </p:spPr>
      </p:pic>
    </p:spTree>
    <p:extLst>
      <p:ext uri="{BB962C8B-B14F-4D97-AF65-F5344CB8AC3E}">
        <p14:creationId xmlns:p14="http://schemas.microsoft.com/office/powerpoint/2010/main" val="792381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p:txBody>
          <a:bodyPr/>
          <a:lstStyle/>
          <a:p>
            <a:r>
              <a:rPr kumimoji="1" lang="en-US" altLang="zh-CN" dirty="0" smtClean="0"/>
              <a:t>Join</a:t>
            </a:r>
            <a:r>
              <a:rPr kumimoji="1" lang="zh-CN" altLang="en-US" dirty="0" smtClean="0"/>
              <a:t>阶段提高效率：</a:t>
            </a:r>
          </a:p>
          <a:p>
            <a:pPr lvl="1"/>
            <a:r>
              <a:rPr lang="zh-CN" altLang="en-US" dirty="0" smtClean="0"/>
              <a:t>方法</a:t>
            </a:r>
            <a:r>
              <a:rPr lang="en-US" altLang="zh-CN" dirty="0" smtClean="0"/>
              <a:t>1</a:t>
            </a:r>
            <a:r>
              <a:rPr lang="zh-CN" altLang="en-US" dirty="0" smtClean="0"/>
              <a:t>：</a:t>
            </a:r>
            <a:r>
              <a:rPr lang="zh-CN" altLang="zh-CN" dirty="0" smtClean="0"/>
              <a:t>寻找</a:t>
            </a:r>
            <a:r>
              <a:rPr lang="zh-CN" altLang="zh-CN" dirty="0"/>
              <a:t>分界点：</a:t>
            </a:r>
          </a:p>
          <a:p>
            <a:pPr lvl="2"/>
            <a:r>
              <a:rPr lang="zh-CN" altLang="zh-CN" dirty="0"/>
              <a:t>对于第一个传来</a:t>
            </a:r>
            <a:r>
              <a:rPr lang="en-US" altLang="zh-CN" dirty="0" err="1"/>
              <a:t>R</a:t>
            </a:r>
            <a:r>
              <a:rPr lang="en-US" altLang="zh-CN" baseline="-25000" dirty="0" err="1"/>
              <a:t>i</a:t>
            </a:r>
            <a:r>
              <a:rPr lang="zh-CN" altLang="zh-CN" dirty="0"/>
              <a:t>，首先按照比例计算得到最可能的分区点</a:t>
            </a:r>
            <a:r>
              <a:rPr lang="en-US" altLang="zh-CN" dirty="0" err="1"/>
              <a:t>s</a:t>
            </a:r>
            <a:r>
              <a:rPr lang="en-US" altLang="zh-CN" baseline="-25000" dirty="0" err="1"/>
              <a:t>jk</a:t>
            </a:r>
            <a:r>
              <a:rPr lang="zh-CN" altLang="zh-CN" dirty="0"/>
              <a:t>，如上图。</a:t>
            </a:r>
          </a:p>
          <a:p>
            <a:pPr lvl="2"/>
            <a:r>
              <a:rPr lang="zh-CN" altLang="zh-CN" dirty="0"/>
              <a:t>如果未命中，则向前向后按序遍历，得到真正的分界点，保存位置。</a:t>
            </a:r>
          </a:p>
          <a:p>
            <a:pPr lvl="1"/>
            <a:r>
              <a:rPr lang="zh-CN" altLang="zh-CN" dirty="0"/>
              <a:t>下次其他线程的</a:t>
            </a:r>
            <a:r>
              <a:rPr lang="en-US" altLang="zh-CN" dirty="0" err="1"/>
              <a:t>Ri</a:t>
            </a:r>
            <a:r>
              <a:rPr lang="zh-CN" altLang="zh-CN" dirty="0"/>
              <a:t>来临时，直接从初始化后的点开始遍历。</a:t>
            </a:r>
          </a:p>
          <a:p>
            <a:pPr lvl="1"/>
            <a:endParaRPr kumimoji="1" lang="zh-CN" altLang="en-US" dirty="0"/>
          </a:p>
        </p:txBody>
      </p:sp>
      <p:pic>
        <p:nvPicPr>
          <p:cNvPr id="4" name="图片 3"/>
          <p:cNvPicPr/>
          <p:nvPr/>
        </p:nvPicPr>
        <p:blipFill>
          <a:blip r:embed="rId2"/>
          <a:stretch>
            <a:fillRect/>
          </a:stretch>
        </p:blipFill>
        <p:spPr>
          <a:xfrm>
            <a:off x="2816859" y="3644110"/>
            <a:ext cx="4641847" cy="2204085"/>
          </a:xfrm>
          <a:prstGeom prst="rect">
            <a:avLst/>
          </a:prstGeom>
        </p:spPr>
      </p:pic>
    </p:spTree>
    <p:extLst>
      <p:ext uri="{BB962C8B-B14F-4D97-AF65-F5344CB8AC3E}">
        <p14:creationId xmlns:p14="http://schemas.microsoft.com/office/powerpoint/2010/main" val="1077237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p:txBody>
          <a:bodyPr/>
          <a:lstStyle/>
          <a:p>
            <a:r>
              <a:rPr lang="zh-CN" altLang="zh-CN" b="1" dirty="0"/>
              <a:t>实验</a:t>
            </a:r>
          </a:p>
          <a:p>
            <a:pPr lvl="1"/>
            <a:r>
              <a:rPr lang="zh-CN" altLang="en-US" dirty="0" smtClean="0"/>
              <a:t>左图</a:t>
            </a:r>
            <a:r>
              <a:rPr lang="zh-CN" altLang="zh-CN" dirty="0" smtClean="0"/>
              <a:t>是</a:t>
            </a:r>
            <a:r>
              <a:rPr lang="zh-CN" altLang="zh-CN" dirty="0"/>
              <a:t>性能对比试验</a:t>
            </a:r>
            <a:r>
              <a:rPr lang="zh-CN" altLang="zh-CN" dirty="0" smtClean="0"/>
              <a:t>，</a:t>
            </a:r>
            <a:r>
              <a:rPr lang="zh-CN" altLang="en-US" dirty="0" smtClean="0"/>
              <a:t>右图为</a:t>
            </a:r>
            <a:r>
              <a:rPr lang="zh-CN" altLang="zh-CN" dirty="0" smtClean="0"/>
              <a:t>可</a:t>
            </a:r>
            <a:r>
              <a:rPr lang="zh-CN" altLang="zh-CN" dirty="0"/>
              <a:t>拓展性实验：</a:t>
            </a:r>
          </a:p>
          <a:p>
            <a:pPr lvl="1"/>
            <a:endParaRPr kumimoji="1" lang="zh-CN" altLang="en-US" dirty="0"/>
          </a:p>
        </p:txBody>
      </p:sp>
      <p:pic>
        <p:nvPicPr>
          <p:cNvPr id="4" name="图片 3"/>
          <p:cNvPicPr/>
          <p:nvPr/>
        </p:nvPicPr>
        <p:blipFill>
          <a:blip r:embed="rId2"/>
          <a:stretch>
            <a:fillRect/>
          </a:stretch>
        </p:blipFill>
        <p:spPr>
          <a:xfrm>
            <a:off x="670559" y="2473907"/>
            <a:ext cx="3902393" cy="2936948"/>
          </a:xfrm>
          <a:prstGeom prst="rect">
            <a:avLst/>
          </a:prstGeom>
        </p:spPr>
      </p:pic>
      <p:pic>
        <p:nvPicPr>
          <p:cNvPr id="5" name="图片 4"/>
          <p:cNvPicPr/>
          <p:nvPr/>
        </p:nvPicPr>
        <p:blipFill>
          <a:blip r:embed="rId3"/>
          <a:stretch>
            <a:fillRect/>
          </a:stretch>
        </p:blipFill>
        <p:spPr>
          <a:xfrm>
            <a:off x="4809172" y="2473907"/>
            <a:ext cx="3489008" cy="2743570"/>
          </a:xfrm>
          <a:prstGeom prst="rect">
            <a:avLst/>
          </a:prstGeom>
        </p:spPr>
      </p:pic>
    </p:spTree>
    <p:extLst>
      <p:ext uri="{BB962C8B-B14F-4D97-AF65-F5344CB8AC3E}">
        <p14:creationId xmlns:p14="http://schemas.microsoft.com/office/powerpoint/2010/main" val="207837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4</a:t>
            </a:r>
            <a:endParaRPr kumimoji="1" lang="zh-CN" altLang="en-US" dirty="0"/>
          </a:p>
        </p:txBody>
      </p:sp>
      <p:sp>
        <p:nvSpPr>
          <p:cNvPr id="3" name="内容占位符 2"/>
          <p:cNvSpPr>
            <a:spLocks noGrp="1"/>
          </p:cNvSpPr>
          <p:nvPr>
            <p:ph idx="1"/>
          </p:nvPr>
        </p:nvSpPr>
        <p:spPr/>
        <p:txBody>
          <a:bodyPr/>
          <a:lstStyle/>
          <a:p>
            <a:r>
              <a:rPr kumimoji="1" lang="zh-CN" altLang="en-US" dirty="0" smtClean="0"/>
              <a:t>结论</a:t>
            </a:r>
          </a:p>
          <a:p>
            <a:pPr lvl="1"/>
            <a:r>
              <a:rPr lang="en-US" altLang="zh-CN" dirty="0"/>
              <a:t>RAM </a:t>
            </a:r>
            <a:r>
              <a:rPr lang="zh-CN" altLang="zh-CN" dirty="0"/>
              <a:t>容量增大、处理器核心数增多两个因素影响了内存数据库的</a:t>
            </a:r>
            <a:r>
              <a:rPr lang="zh-CN" altLang="zh-CN" dirty="0" smtClean="0"/>
              <a:t>发展</a:t>
            </a:r>
            <a:endParaRPr lang="zh-CN" altLang="en-US" dirty="0" smtClean="0"/>
          </a:p>
          <a:p>
            <a:pPr lvl="1"/>
            <a:r>
              <a:rPr lang="en-US" altLang="zh-CN" dirty="0" smtClean="0"/>
              <a:t>MPSM</a:t>
            </a:r>
            <a:r>
              <a:rPr lang="zh-CN" altLang="zh-CN" dirty="0"/>
              <a:t>并行算法在数十亿元组的规模下可以做到，性能与内核数成线性</a:t>
            </a:r>
            <a:r>
              <a:rPr lang="zh-CN" altLang="zh-CN" dirty="0" smtClean="0"/>
              <a:t>关系</a:t>
            </a:r>
            <a:endParaRPr lang="zh-CN" altLang="en-US" dirty="0" smtClean="0"/>
          </a:p>
          <a:p>
            <a:pPr lvl="1"/>
            <a:r>
              <a:rPr lang="en-US" altLang="zh-CN" dirty="0" smtClean="0"/>
              <a:t>MPSM</a:t>
            </a:r>
            <a:r>
              <a:rPr lang="zh-CN" altLang="zh-CN" dirty="0"/>
              <a:t>利用了大容量服务器</a:t>
            </a:r>
            <a:r>
              <a:rPr lang="en-US" altLang="zh-CN" dirty="0"/>
              <a:t> NUMA </a:t>
            </a:r>
            <a:r>
              <a:rPr lang="zh-CN" altLang="zh-CN" dirty="0"/>
              <a:t>的特点，尽量避免了同步竞争问题，以及对远程资源的随机</a:t>
            </a:r>
            <a:r>
              <a:rPr lang="zh-CN" altLang="zh-CN" dirty="0" smtClean="0"/>
              <a:t>访问</a:t>
            </a:r>
            <a:endParaRPr lang="zh-CN" altLang="en-US" dirty="0" smtClean="0"/>
          </a:p>
          <a:p>
            <a:pPr lvl="1"/>
            <a:r>
              <a:rPr lang="en-US" altLang="zh-CN" dirty="0" smtClean="0"/>
              <a:t>MPSM</a:t>
            </a:r>
            <a:r>
              <a:rPr lang="zh-CN" altLang="zh-CN" dirty="0"/>
              <a:t>的可拓展性甚至已经超过了</a:t>
            </a:r>
            <a:r>
              <a:rPr lang="en-US" altLang="zh-CN" dirty="0"/>
              <a:t>32 </a:t>
            </a:r>
            <a:r>
              <a:rPr lang="zh-CN" altLang="zh-CN" dirty="0"/>
              <a:t>核</a:t>
            </a:r>
            <a:r>
              <a:rPr lang="en-US" altLang="zh-CN" dirty="0"/>
              <a:t>-1TB</a:t>
            </a:r>
            <a:r>
              <a:rPr lang="zh-CN" altLang="zh-CN" dirty="0"/>
              <a:t>内存的服务器的配置</a:t>
            </a:r>
            <a:r>
              <a:rPr lang="en-US" altLang="zh-CN" dirty="0"/>
              <a:t>——</a:t>
            </a:r>
            <a:r>
              <a:rPr lang="zh-CN" altLang="zh-CN" dirty="0"/>
              <a:t>这是目前最大的服务器</a:t>
            </a:r>
            <a:r>
              <a:rPr lang="zh-CN" altLang="zh-CN" dirty="0" smtClean="0"/>
              <a:t>内存</a:t>
            </a:r>
            <a:endParaRPr lang="zh-CN" altLang="en-US" dirty="0" smtClean="0"/>
          </a:p>
          <a:p>
            <a:pPr lvl="1"/>
            <a:r>
              <a:rPr lang="zh-CN" altLang="zh-CN" dirty="0" smtClean="0"/>
              <a:t>下</a:t>
            </a:r>
            <a:r>
              <a:rPr lang="zh-CN" altLang="zh-CN" dirty="0"/>
              <a:t>一代服务器（几</a:t>
            </a:r>
            <a:r>
              <a:rPr lang="en-US" altLang="zh-CN" dirty="0"/>
              <a:t>TB</a:t>
            </a:r>
            <a:r>
              <a:rPr lang="zh-CN" altLang="zh-CN" dirty="0"/>
              <a:t>，数百核）很快会</a:t>
            </a:r>
            <a:r>
              <a:rPr lang="zh-CN" altLang="zh-CN" dirty="0" smtClean="0"/>
              <a:t>到来</a:t>
            </a:r>
            <a:endParaRPr lang="zh-CN" altLang="zh-CN" dirty="0"/>
          </a:p>
          <a:p>
            <a:pPr lvl="1"/>
            <a:endParaRPr kumimoji="1" lang="zh-CN" altLang="en-US" dirty="0"/>
          </a:p>
        </p:txBody>
      </p:sp>
    </p:spTree>
    <p:extLst>
      <p:ext uri="{BB962C8B-B14F-4D97-AF65-F5344CB8AC3E}">
        <p14:creationId xmlns:p14="http://schemas.microsoft.com/office/powerpoint/2010/main" val="180810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en-US" altLang="zh-CN" b="1" dirty="0"/>
              <a:t>Efficient Implementation of Sorting on Multi-Core SIMD CPU Architecture </a:t>
            </a:r>
            <a:endParaRPr lang="zh-CN" altLang="zh-CN" b="1" dirty="0"/>
          </a:p>
          <a:p>
            <a:r>
              <a:rPr lang="zh-CN" altLang="zh-CN" dirty="0"/>
              <a:t>本文的贡献在于：</a:t>
            </a:r>
          </a:p>
          <a:p>
            <a:pPr lvl="1"/>
            <a:r>
              <a:rPr lang="zh-CN" altLang="zh-CN" dirty="0"/>
              <a:t>提出了当前位置最快速的排序算法；</a:t>
            </a:r>
          </a:p>
          <a:p>
            <a:pPr lvl="1"/>
            <a:r>
              <a:rPr lang="zh-CN" altLang="zh-CN" dirty="0"/>
              <a:t>本文的多路归并算法的实现与内存带宽无关；</a:t>
            </a:r>
          </a:p>
          <a:p>
            <a:pPr lvl="1"/>
            <a:r>
              <a:rPr lang="zh-CN" altLang="zh-CN" dirty="0"/>
              <a:t>算法避免了高昂的负载未对齐加载操作；</a:t>
            </a:r>
          </a:p>
          <a:p>
            <a:pPr lvl="1"/>
            <a:r>
              <a:rPr lang="zh-CN" altLang="zh-CN" dirty="0"/>
              <a:t>提出了一种分析模型，同时做出了对比试验。</a:t>
            </a:r>
            <a:r>
              <a:rPr lang="zh-CN" altLang="zh-CN" dirty="0"/>
              <a:t> </a:t>
            </a:r>
            <a:endParaRPr lang="zh-CN" altLang="zh-CN" dirty="0"/>
          </a:p>
          <a:p>
            <a:endParaRPr kumimoji="1" lang="zh-CN" altLang="en-US" dirty="0"/>
          </a:p>
        </p:txBody>
      </p:sp>
    </p:spTree>
    <p:extLst>
      <p:ext uri="{BB962C8B-B14F-4D97-AF65-F5344CB8AC3E}">
        <p14:creationId xmlns:p14="http://schemas.microsoft.com/office/powerpoint/2010/main" val="37320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zh-CN" altLang="zh-CN" b="1" dirty="0"/>
              <a:t>并行性架构</a:t>
            </a:r>
          </a:p>
          <a:p>
            <a:pPr lvl="1"/>
            <a:r>
              <a:rPr lang="en-US" altLang="zh-CN" dirty="0"/>
              <a:t>ILP</a:t>
            </a:r>
            <a:r>
              <a:rPr lang="zh-CN" altLang="zh-CN" dirty="0"/>
              <a:t>：指令级并行化（</a:t>
            </a:r>
            <a:r>
              <a:rPr lang="en-US" altLang="zh-CN" dirty="0"/>
              <a:t>instruction-level parallelism</a:t>
            </a:r>
            <a:r>
              <a:rPr lang="zh-CN" altLang="zh-CN" dirty="0"/>
              <a:t>）。例如</a:t>
            </a:r>
            <a:r>
              <a:rPr lang="en-US" altLang="zh-CN" dirty="0" smtClean="0"/>
              <a:t>pipeline</a:t>
            </a:r>
            <a:endParaRPr lang="zh-CN" altLang="en-US" dirty="0" smtClean="0"/>
          </a:p>
          <a:p>
            <a:pPr lvl="1"/>
            <a:r>
              <a:rPr lang="en-US" altLang="zh-CN" dirty="0" smtClean="0"/>
              <a:t>DLP</a:t>
            </a:r>
            <a:r>
              <a:rPr lang="zh-CN" altLang="zh-CN" dirty="0"/>
              <a:t>：数据级并行化（</a:t>
            </a:r>
            <a:r>
              <a:rPr lang="en-US" altLang="zh-CN" dirty="0"/>
              <a:t>data-level parallelism</a:t>
            </a:r>
            <a:r>
              <a:rPr lang="zh-CN" altLang="zh-CN" dirty="0"/>
              <a:t>）。例如</a:t>
            </a:r>
            <a:r>
              <a:rPr lang="en-US" altLang="zh-CN" dirty="0"/>
              <a:t>SIMD</a:t>
            </a:r>
            <a:r>
              <a:rPr lang="zh-CN" altLang="zh-CN" dirty="0" smtClean="0"/>
              <a:t>。</a:t>
            </a:r>
            <a:endParaRPr lang="zh-CN" altLang="en-US" dirty="0" smtClean="0"/>
          </a:p>
          <a:p>
            <a:pPr lvl="1"/>
            <a:r>
              <a:rPr lang="en-US" altLang="zh-CN" dirty="0" smtClean="0"/>
              <a:t>TLP</a:t>
            </a:r>
            <a:r>
              <a:rPr lang="zh-CN" altLang="zh-CN" dirty="0"/>
              <a:t>：线程级并行化（</a:t>
            </a:r>
            <a:r>
              <a:rPr lang="en-US" altLang="zh-CN" dirty="0"/>
              <a:t>thread-level parallelism</a:t>
            </a:r>
            <a:r>
              <a:rPr lang="zh-CN" altLang="zh-CN" dirty="0"/>
              <a:t>）。例如</a:t>
            </a:r>
            <a:r>
              <a:rPr lang="en-US" altLang="zh-CN" dirty="0"/>
              <a:t>SMT</a:t>
            </a:r>
            <a:r>
              <a:rPr lang="zh-CN" altLang="zh-CN" dirty="0"/>
              <a:t>（</a:t>
            </a:r>
            <a:r>
              <a:rPr lang="en-US" altLang="zh-CN" dirty="0"/>
              <a:t>simultaneous multi-threading</a:t>
            </a:r>
            <a:r>
              <a:rPr lang="zh-CN" altLang="zh-CN" dirty="0" smtClean="0"/>
              <a:t>）</a:t>
            </a:r>
            <a:endParaRPr lang="zh-CN" altLang="en-US" dirty="0" smtClean="0"/>
          </a:p>
          <a:p>
            <a:pPr lvl="1"/>
            <a:r>
              <a:rPr lang="en-US" altLang="zh-CN" dirty="0" smtClean="0"/>
              <a:t>MLP</a:t>
            </a:r>
            <a:r>
              <a:rPr lang="zh-CN" altLang="zh-CN" dirty="0"/>
              <a:t>：内存级并行化（</a:t>
            </a:r>
            <a:r>
              <a:rPr lang="en-US" altLang="zh-CN" dirty="0"/>
              <a:t>memory-level parallelism</a:t>
            </a:r>
            <a:r>
              <a:rPr lang="zh-CN" altLang="zh-CN" dirty="0"/>
              <a:t>）。例如数据预读取</a:t>
            </a:r>
            <a:r>
              <a:rPr lang="zh-CN" altLang="zh-CN" dirty="0" smtClean="0"/>
              <a:t>。</a:t>
            </a:r>
            <a:endParaRPr kumimoji="1" lang="zh-CN" altLang="en-US" dirty="0"/>
          </a:p>
        </p:txBody>
      </p:sp>
    </p:spTree>
    <p:extLst>
      <p:ext uri="{BB962C8B-B14F-4D97-AF65-F5344CB8AC3E}">
        <p14:creationId xmlns:p14="http://schemas.microsoft.com/office/powerpoint/2010/main" val="210757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1</a:t>
            </a:r>
            <a:endParaRPr kumimoji="1" lang="zh-CN" altLang="en-US" dirty="0"/>
          </a:p>
        </p:txBody>
      </p:sp>
      <p:sp>
        <p:nvSpPr>
          <p:cNvPr id="3" name="内容占位符 2"/>
          <p:cNvSpPr>
            <a:spLocks noGrp="1"/>
          </p:cNvSpPr>
          <p:nvPr>
            <p:ph idx="1"/>
          </p:nvPr>
        </p:nvSpPr>
        <p:spPr/>
        <p:txBody>
          <a:bodyPr/>
          <a:lstStyle/>
          <a:p>
            <a:r>
              <a:rPr lang="en-US" altLang="zh-CN" dirty="0"/>
              <a:t>Sort vs. Hash Revisited: Fast Join Implementation on Modern Multi-Core CPUs</a:t>
            </a:r>
            <a:r>
              <a:rPr lang="zh-CN" altLang="zh-CN" dirty="0"/>
              <a:t> </a:t>
            </a:r>
            <a:endParaRPr lang="zh-CN" altLang="en-US" dirty="0" smtClean="0"/>
          </a:p>
          <a:p>
            <a:r>
              <a:rPr lang="zh-CN" altLang="zh-CN" dirty="0" smtClean="0"/>
              <a:t>本文</a:t>
            </a:r>
            <a:r>
              <a:rPr lang="zh-CN" altLang="zh-CN" dirty="0"/>
              <a:t>关注的是哈希连接算法（</a:t>
            </a:r>
            <a:r>
              <a:rPr lang="en-US" altLang="zh-CN" dirty="0"/>
              <a:t>hash join algorithms</a:t>
            </a:r>
            <a:r>
              <a:rPr lang="zh-CN" altLang="zh-CN" dirty="0"/>
              <a:t>）。</a:t>
            </a:r>
          </a:p>
          <a:p>
            <a:r>
              <a:rPr lang="zh-CN" altLang="zh-CN" dirty="0"/>
              <a:t>多核处理器发展之初为每个核都设计了自己的</a:t>
            </a:r>
            <a:r>
              <a:rPr lang="en-US" altLang="zh-CN" dirty="0"/>
              <a:t>cache</a:t>
            </a:r>
            <a:r>
              <a:rPr lang="zh-CN" altLang="zh-CN" dirty="0"/>
              <a:t>，但现在更倾向于多核之间共享</a:t>
            </a:r>
            <a:r>
              <a:rPr lang="en-US" altLang="zh-CN" dirty="0"/>
              <a:t>cache</a:t>
            </a:r>
            <a:r>
              <a:rPr lang="zh-CN" altLang="zh-CN" dirty="0"/>
              <a:t>区域</a:t>
            </a:r>
            <a:r>
              <a:rPr lang="zh-CN" altLang="zh-CN" dirty="0" smtClean="0"/>
              <a:t>。</a:t>
            </a:r>
            <a:endParaRPr lang="zh-CN" altLang="en-US" dirty="0" smtClean="0"/>
          </a:p>
          <a:p>
            <a:r>
              <a:rPr lang="zh-CN" altLang="zh-CN" dirty="0"/>
              <a:t>高性能</a:t>
            </a:r>
            <a:r>
              <a:rPr lang="zh-CN" altLang="zh-CN" dirty="0" smtClean="0"/>
              <a:t>设计</a:t>
            </a:r>
            <a:r>
              <a:rPr lang="zh-CN" altLang="en-US" dirty="0" smtClean="0"/>
              <a:t>的</a:t>
            </a:r>
            <a:r>
              <a:rPr lang="zh-CN" altLang="zh-CN" dirty="0" smtClean="0"/>
              <a:t>两</a:t>
            </a:r>
            <a:r>
              <a:rPr lang="zh-CN" altLang="zh-CN" dirty="0"/>
              <a:t>个</a:t>
            </a:r>
            <a:r>
              <a:rPr lang="zh-CN" altLang="zh-CN" dirty="0" smtClean="0"/>
              <a:t>极端</a:t>
            </a:r>
            <a:endParaRPr lang="zh-CN" altLang="en-US" dirty="0" smtClean="0"/>
          </a:p>
          <a:p>
            <a:pPr lvl="1"/>
            <a:r>
              <a:rPr lang="en-US" altLang="zh-CN" dirty="0" smtClean="0"/>
              <a:t>1</a:t>
            </a:r>
            <a:r>
              <a:rPr lang="en-US" altLang="zh-CN" dirty="0"/>
              <a:t>.</a:t>
            </a:r>
            <a:r>
              <a:rPr lang="zh-CN" altLang="zh-CN" dirty="0"/>
              <a:t>减少缓存未命中</a:t>
            </a:r>
            <a:r>
              <a:rPr lang="zh-CN" altLang="zh-CN" dirty="0" smtClean="0"/>
              <a:t>；</a:t>
            </a:r>
            <a:endParaRPr lang="zh-CN" altLang="en-US" dirty="0" smtClean="0"/>
          </a:p>
          <a:p>
            <a:pPr lvl="1"/>
            <a:r>
              <a:rPr lang="en-US" altLang="zh-CN" dirty="0" smtClean="0"/>
              <a:t>2</a:t>
            </a:r>
            <a:r>
              <a:rPr lang="en-US" altLang="zh-CN" dirty="0"/>
              <a:t>.</a:t>
            </a:r>
            <a:r>
              <a:rPr lang="zh-CN" altLang="zh-CN" dirty="0"/>
              <a:t>减少处理器之间的同步代价（锁竞争）。</a:t>
            </a:r>
            <a:r>
              <a:rPr lang="zh-CN" altLang="zh-CN" dirty="0"/>
              <a:t> </a:t>
            </a:r>
            <a:endParaRPr kumimoji="1" lang="zh-CN" altLang="en-US" dirty="0"/>
          </a:p>
        </p:txBody>
      </p:sp>
    </p:spTree>
    <p:extLst>
      <p:ext uri="{BB962C8B-B14F-4D97-AF65-F5344CB8AC3E}">
        <p14:creationId xmlns:p14="http://schemas.microsoft.com/office/powerpoint/2010/main" val="470358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zh-CN" altLang="zh-CN" dirty="0"/>
              <a:t>归并算法的最优时间复杂度是</a:t>
            </a:r>
            <a:r>
              <a:rPr lang="en-US" altLang="zh-CN" dirty="0"/>
              <a:t>O(</a:t>
            </a:r>
            <a:r>
              <a:rPr lang="en-US" altLang="zh-CN" dirty="0" err="1"/>
              <a:t>N·logN</a:t>
            </a:r>
            <a:r>
              <a:rPr lang="en-US" altLang="zh-CN" dirty="0" smtClean="0"/>
              <a:t>)</a:t>
            </a:r>
            <a:endParaRPr lang="zh-CN" altLang="zh-CN" dirty="0"/>
          </a:p>
          <a:p>
            <a:r>
              <a:rPr lang="zh-CN" altLang="zh-CN" dirty="0"/>
              <a:t>数据总量为</a:t>
            </a:r>
            <a:r>
              <a:rPr lang="en-US" altLang="zh-CN" dirty="0"/>
              <a:t>N</a:t>
            </a:r>
            <a:r>
              <a:rPr lang="zh-CN" altLang="zh-CN" dirty="0"/>
              <a:t>，假设每个元组大小为</a:t>
            </a:r>
            <a:r>
              <a:rPr lang="en-US" altLang="zh-CN" dirty="0"/>
              <a:t>e</a:t>
            </a:r>
            <a:r>
              <a:rPr lang="zh-CN" altLang="zh-CN" dirty="0"/>
              <a:t>，缓存大小为</a:t>
            </a:r>
            <a:r>
              <a:rPr lang="en-US" altLang="zh-CN" dirty="0"/>
              <a:t>C</a:t>
            </a:r>
            <a:r>
              <a:rPr lang="zh-CN" altLang="zh-CN" dirty="0"/>
              <a:t>，则能放入缓存的元组数为</a:t>
            </a:r>
            <a:r>
              <a:rPr lang="en-US" altLang="zh-CN" dirty="0"/>
              <a:t>M=C/2e</a:t>
            </a:r>
            <a:r>
              <a:rPr lang="zh-CN" altLang="zh-CN" dirty="0"/>
              <a:t>（每轮迭代，交替作为数据源空间和结果</a:t>
            </a:r>
            <a:r>
              <a:rPr lang="zh-CN" altLang="zh-CN" dirty="0" smtClean="0"/>
              <a:t>空间</a:t>
            </a:r>
            <a:r>
              <a:rPr lang="zh-CN" altLang="en-US" dirty="0" smtClean="0"/>
              <a:t>）</a:t>
            </a:r>
          </a:p>
          <a:p>
            <a:r>
              <a:rPr lang="zh-CN" altLang="zh-CN" dirty="0" smtClean="0"/>
              <a:t>总体</a:t>
            </a:r>
            <a:r>
              <a:rPr lang="zh-CN" altLang="zh-CN" dirty="0"/>
              <a:t>算法如下：</a:t>
            </a:r>
          </a:p>
          <a:p>
            <a:pPr lvl="1"/>
            <a:r>
              <a:rPr lang="en-US" altLang="zh-CN" dirty="0" smtClean="0"/>
              <a:t>1.</a:t>
            </a:r>
            <a:r>
              <a:rPr lang="zh-CN" altLang="zh-CN" dirty="0" smtClean="0"/>
              <a:t>将</a:t>
            </a:r>
            <a:r>
              <a:rPr lang="en-US" altLang="zh-CN" dirty="0"/>
              <a:t>N</a:t>
            </a:r>
            <a:r>
              <a:rPr lang="zh-CN" altLang="zh-CN" dirty="0"/>
              <a:t>分为</a:t>
            </a:r>
            <a:r>
              <a:rPr lang="en-US" altLang="zh-CN" dirty="0"/>
              <a:t>N/M</a:t>
            </a:r>
            <a:r>
              <a:rPr lang="zh-CN" altLang="zh-CN" dirty="0"/>
              <a:t>组，每组有</a:t>
            </a:r>
            <a:r>
              <a:rPr lang="en-US" altLang="zh-CN" dirty="0"/>
              <a:t>M</a:t>
            </a:r>
            <a:r>
              <a:rPr lang="zh-CN" altLang="zh-CN" dirty="0"/>
              <a:t>个元组，对每组数据：</a:t>
            </a:r>
          </a:p>
          <a:p>
            <a:pPr lvl="2"/>
            <a:r>
              <a:rPr lang="en-US" altLang="zh-CN" dirty="0"/>
              <a:t>a</a:t>
            </a:r>
            <a:r>
              <a:rPr lang="en-US" altLang="zh-CN" dirty="0" smtClean="0"/>
              <a:t>.</a:t>
            </a:r>
            <a:r>
              <a:rPr lang="zh-CN" altLang="zh-CN" dirty="0" smtClean="0"/>
              <a:t>首先</a:t>
            </a:r>
            <a:r>
              <a:rPr lang="zh-CN" altLang="zh-CN" dirty="0"/>
              <a:t>将</a:t>
            </a:r>
            <a:r>
              <a:rPr lang="en-US" altLang="zh-CN" dirty="0"/>
              <a:t>M</a:t>
            </a:r>
            <a:r>
              <a:rPr lang="zh-CN" altLang="zh-CN" dirty="0"/>
              <a:t>个元组均分给指定数量的线程（</a:t>
            </a:r>
            <a:r>
              <a:rPr lang="en-US" altLang="zh-CN" dirty="0"/>
              <a:t>P</a:t>
            </a:r>
            <a:r>
              <a:rPr lang="zh-CN" altLang="zh-CN" dirty="0"/>
              <a:t>个），利用</a:t>
            </a:r>
            <a:r>
              <a:rPr lang="en-US" altLang="zh-CN" dirty="0"/>
              <a:t>SIMD</a:t>
            </a:r>
            <a:r>
              <a:rPr lang="zh-CN" altLang="zh-CN" dirty="0"/>
              <a:t>进行并行化排序，这样可以得到</a:t>
            </a:r>
            <a:r>
              <a:rPr lang="en-US" altLang="zh-CN" dirty="0"/>
              <a:t>P</a:t>
            </a:r>
            <a:r>
              <a:rPr lang="zh-CN" altLang="zh-CN" dirty="0"/>
              <a:t>个排好序的序列；</a:t>
            </a:r>
          </a:p>
          <a:p>
            <a:pPr lvl="2"/>
            <a:r>
              <a:rPr lang="en-US" altLang="zh-CN" dirty="0" smtClean="0"/>
              <a:t>b.</a:t>
            </a:r>
            <a:r>
              <a:rPr lang="zh-CN" altLang="zh-CN" dirty="0" smtClean="0"/>
              <a:t>对于</a:t>
            </a:r>
            <a:r>
              <a:rPr lang="en-US" altLang="zh-CN" dirty="0"/>
              <a:t>P</a:t>
            </a:r>
            <a:r>
              <a:rPr lang="zh-CN" altLang="zh-CN" dirty="0"/>
              <a:t>个序列，每轮迭代两两归并，</a:t>
            </a:r>
            <a:r>
              <a:rPr lang="en-US" altLang="zh-CN" dirty="0" err="1"/>
              <a:t>logM</a:t>
            </a:r>
            <a:r>
              <a:rPr lang="zh-CN" altLang="zh-CN" dirty="0"/>
              <a:t>轮之后可以将</a:t>
            </a:r>
            <a:r>
              <a:rPr lang="en-US" altLang="zh-CN" dirty="0"/>
              <a:t>M</a:t>
            </a:r>
            <a:r>
              <a:rPr lang="zh-CN" altLang="zh-CN" dirty="0"/>
              <a:t>个元组全部排序，然后写回内存；此时所有元组都只被从内存中读写了一次。</a:t>
            </a:r>
          </a:p>
          <a:p>
            <a:pPr lvl="1"/>
            <a:r>
              <a:rPr lang="en-US" altLang="zh-CN" dirty="0" smtClean="0"/>
              <a:t>2.</a:t>
            </a:r>
            <a:r>
              <a:rPr lang="zh-CN" altLang="zh-CN" dirty="0" smtClean="0"/>
              <a:t>对于</a:t>
            </a:r>
            <a:r>
              <a:rPr lang="en-US" altLang="zh-CN" dirty="0"/>
              <a:t>N/M</a:t>
            </a:r>
            <a:r>
              <a:rPr lang="zh-CN" altLang="zh-CN" dirty="0"/>
              <a:t>个元组进行类似</a:t>
            </a:r>
            <a:r>
              <a:rPr lang="en-US" altLang="zh-CN" dirty="0"/>
              <a:t>1.b</a:t>
            </a:r>
            <a:r>
              <a:rPr lang="zh-CN" altLang="zh-CN" dirty="0"/>
              <a:t>的操作。考虑到带宽限制，可以进行多路归并。</a:t>
            </a:r>
          </a:p>
          <a:p>
            <a:endParaRPr kumimoji="1" lang="zh-CN" altLang="en-US" dirty="0"/>
          </a:p>
        </p:txBody>
      </p:sp>
    </p:spTree>
    <p:extLst>
      <p:ext uri="{BB962C8B-B14F-4D97-AF65-F5344CB8AC3E}">
        <p14:creationId xmlns:p14="http://schemas.microsoft.com/office/powerpoint/2010/main" val="98020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a:xfrm>
            <a:off x="533400" y="1268417"/>
            <a:ext cx="3992880" cy="4751387"/>
          </a:xfrm>
        </p:spPr>
        <p:txBody>
          <a:bodyPr/>
          <a:lstStyle/>
          <a:p>
            <a:r>
              <a:rPr lang="en-US" altLang="zh-CN" b="1" dirty="0"/>
              <a:t>SIMD</a:t>
            </a:r>
            <a:r>
              <a:rPr lang="zh-CN" altLang="zh-CN" b="1" dirty="0"/>
              <a:t>利用</a:t>
            </a:r>
          </a:p>
          <a:p>
            <a:pPr lvl="1"/>
            <a:r>
              <a:rPr lang="zh-CN" altLang="en-US" dirty="0" smtClean="0"/>
              <a:t>本文归并排序采用</a:t>
            </a:r>
            <a:r>
              <a:rPr lang="en-US" altLang="zh-CN" dirty="0" err="1" smtClean="0"/>
              <a:t>bitonic</a:t>
            </a:r>
            <a:r>
              <a:rPr lang="zh-CN" altLang="zh-CN" dirty="0" smtClean="0"/>
              <a:t>网络</a:t>
            </a:r>
            <a:endParaRPr lang="zh-CN" altLang="en-US" dirty="0" smtClean="0"/>
          </a:p>
          <a:p>
            <a:pPr lvl="2"/>
            <a:r>
              <a:rPr lang="zh-CN" altLang="zh-CN" dirty="0" smtClean="0"/>
              <a:t>没有</a:t>
            </a:r>
            <a:r>
              <a:rPr lang="zh-CN" altLang="zh-CN" dirty="0"/>
              <a:t>额外</a:t>
            </a:r>
            <a:r>
              <a:rPr lang="zh-CN" altLang="zh-CN" dirty="0" smtClean="0"/>
              <a:t>空间</a:t>
            </a:r>
            <a:endParaRPr lang="zh-CN" altLang="en-US" dirty="0" smtClean="0"/>
          </a:p>
          <a:p>
            <a:pPr lvl="2"/>
            <a:r>
              <a:rPr lang="zh-CN" altLang="zh-CN" dirty="0" smtClean="0"/>
              <a:t>所有</a:t>
            </a:r>
            <a:r>
              <a:rPr lang="zh-CN" altLang="zh-CN" dirty="0"/>
              <a:t>部分负载较</a:t>
            </a:r>
            <a:r>
              <a:rPr lang="zh-CN" altLang="zh-CN" dirty="0" smtClean="0"/>
              <a:t>均衡</a:t>
            </a:r>
            <a:endParaRPr lang="zh-CN" altLang="en-US" dirty="0" smtClean="0"/>
          </a:p>
          <a:p>
            <a:pPr lvl="1"/>
            <a:r>
              <a:rPr lang="en-US" altLang="zh-CN" dirty="0" err="1"/>
              <a:t>bitonic</a:t>
            </a:r>
            <a:r>
              <a:rPr lang="zh-CN" altLang="zh-CN" dirty="0"/>
              <a:t>网络的先验条件是，</a:t>
            </a:r>
            <a:r>
              <a:rPr lang="en-US" altLang="zh-CN" dirty="0"/>
              <a:t>A</a:t>
            </a:r>
            <a:r>
              <a:rPr lang="zh-CN" altLang="zh-CN" dirty="0"/>
              <a:t>和</a:t>
            </a:r>
            <a:r>
              <a:rPr lang="en-US" altLang="zh-CN" dirty="0"/>
              <a:t>B</a:t>
            </a:r>
            <a:r>
              <a:rPr lang="zh-CN" altLang="zh-CN" dirty="0"/>
              <a:t>是渐增和递减的两个序列</a:t>
            </a:r>
            <a:r>
              <a:rPr lang="zh-CN" altLang="zh-CN" dirty="0" smtClean="0"/>
              <a:t>。</a:t>
            </a:r>
            <a:endParaRPr lang="zh-CN" altLang="en-US" dirty="0" smtClean="0"/>
          </a:p>
          <a:p>
            <a:pPr lvl="1"/>
            <a:r>
              <a:rPr lang="zh-CN" altLang="zh-CN" dirty="0" smtClean="0"/>
              <a:t>如右图</a:t>
            </a:r>
            <a:r>
              <a:rPr lang="zh-CN" altLang="zh-CN" dirty="0"/>
              <a:t>，</a:t>
            </a:r>
            <a:r>
              <a:rPr lang="en-US" altLang="zh-CN" dirty="0"/>
              <a:t>B_3</a:t>
            </a:r>
            <a:r>
              <a:rPr lang="zh-CN" altLang="zh-CN" dirty="0"/>
              <a:t>和</a:t>
            </a:r>
            <a:r>
              <a:rPr lang="en-US" altLang="zh-CN" dirty="0"/>
              <a:t>A_0</a:t>
            </a:r>
            <a:r>
              <a:rPr lang="zh-CN" altLang="zh-CN" dirty="0"/>
              <a:t>较大者将会放到</a:t>
            </a:r>
            <a:r>
              <a:rPr lang="en-US" altLang="zh-CN" dirty="0"/>
              <a:t>H_0</a:t>
            </a:r>
            <a:r>
              <a:rPr lang="zh-CN" altLang="zh-CN" dirty="0"/>
              <a:t>的位置，</a:t>
            </a:r>
            <a:r>
              <a:rPr lang="en-US" altLang="zh-CN" dirty="0"/>
              <a:t>B_0</a:t>
            </a:r>
            <a:r>
              <a:rPr lang="zh-CN" altLang="zh-CN" dirty="0"/>
              <a:t>和</a:t>
            </a:r>
            <a:r>
              <a:rPr lang="en-US" altLang="zh-CN" dirty="0"/>
              <a:t>A_3</a:t>
            </a:r>
            <a:r>
              <a:rPr lang="zh-CN" altLang="zh-CN" dirty="0"/>
              <a:t>较大者将会放到</a:t>
            </a:r>
            <a:r>
              <a:rPr lang="en-US" altLang="zh-CN" dirty="0"/>
              <a:t>H_3</a:t>
            </a:r>
            <a:r>
              <a:rPr lang="zh-CN" altLang="zh-CN" dirty="0"/>
              <a:t>的位置，在第二层中，这两个数将继续</a:t>
            </a:r>
            <a:r>
              <a:rPr lang="zh-CN" altLang="zh-CN" dirty="0" smtClean="0"/>
              <a:t>比较</a:t>
            </a:r>
            <a:r>
              <a:rPr lang="zh-CN" altLang="en-US" dirty="0" smtClean="0"/>
              <a:t>。</a:t>
            </a:r>
            <a:endParaRPr kumimoji="1" lang="zh-CN" altLang="en-US" dirty="0"/>
          </a:p>
        </p:txBody>
      </p:sp>
      <p:pic>
        <p:nvPicPr>
          <p:cNvPr id="4" name="图片 3"/>
          <p:cNvPicPr/>
          <p:nvPr/>
        </p:nvPicPr>
        <p:blipFill>
          <a:blip r:embed="rId2"/>
          <a:stretch>
            <a:fillRect/>
          </a:stretch>
        </p:blipFill>
        <p:spPr>
          <a:xfrm>
            <a:off x="5255894" y="1268417"/>
            <a:ext cx="2882265" cy="2187743"/>
          </a:xfrm>
          <a:prstGeom prst="rect">
            <a:avLst/>
          </a:prstGeom>
        </p:spPr>
      </p:pic>
    </p:spTree>
    <p:extLst>
      <p:ext uri="{BB962C8B-B14F-4D97-AF65-F5344CB8AC3E}">
        <p14:creationId xmlns:p14="http://schemas.microsoft.com/office/powerpoint/2010/main" val="1015960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kumimoji="1" lang="zh-CN" altLang="en-US" dirty="0" smtClean="0"/>
              <a:t>伪代码如下：</a:t>
            </a:r>
            <a:endParaRPr kumimoji="1" lang="zh-CN" altLang="en-US" dirty="0"/>
          </a:p>
        </p:txBody>
      </p:sp>
      <p:pic>
        <p:nvPicPr>
          <p:cNvPr id="4" name="图片 3"/>
          <p:cNvPicPr/>
          <p:nvPr/>
        </p:nvPicPr>
        <p:blipFill>
          <a:blip r:embed="rId2"/>
          <a:stretch>
            <a:fillRect/>
          </a:stretch>
        </p:blipFill>
        <p:spPr>
          <a:xfrm>
            <a:off x="1714182" y="1832423"/>
            <a:ext cx="4915218" cy="3985447"/>
          </a:xfrm>
          <a:prstGeom prst="rect">
            <a:avLst/>
          </a:prstGeom>
        </p:spPr>
      </p:pic>
    </p:spTree>
    <p:extLst>
      <p:ext uri="{BB962C8B-B14F-4D97-AF65-F5344CB8AC3E}">
        <p14:creationId xmlns:p14="http://schemas.microsoft.com/office/powerpoint/2010/main" val="1496820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zh-CN" altLang="zh-CN" b="1" dirty="0"/>
              <a:t>多路归</a:t>
            </a:r>
            <a:r>
              <a:rPr lang="zh-CN" altLang="zh-CN" b="1" dirty="0" smtClean="0"/>
              <a:t>并</a:t>
            </a:r>
            <a:r>
              <a:rPr lang="zh-CN" altLang="en-US" b="1" dirty="0" smtClean="0"/>
              <a:t>优化：</a:t>
            </a:r>
            <a:endParaRPr lang="zh-CN" altLang="zh-CN" b="1" dirty="0"/>
          </a:p>
          <a:p>
            <a:pPr lvl="1"/>
            <a:r>
              <a:rPr kumimoji="1" lang="zh-CN" altLang="en-US" dirty="0" smtClean="0"/>
              <a:t>采用二叉树：</a:t>
            </a:r>
            <a:endParaRPr kumimoji="1" lang="zh-CN" altLang="en-US" dirty="0"/>
          </a:p>
        </p:txBody>
      </p:sp>
      <p:pic>
        <p:nvPicPr>
          <p:cNvPr id="4" name="图片 3"/>
          <p:cNvPicPr/>
          <p:nvPr/>
        </p:nvPicPr>
        <p:blipFill>
          <a:blip r:embed="rId2"/>
          <a:stretch>
            <a:fillRect/>
          </a:stretch>
        </p:blipFill>
        <p:spPr>
          <a:xfrm>
            <a:off x="1954212" y="2355578"/>
            <a:ext cx="4960938" cy="2993027"/>
          </a:xfrm>
          <a:prstGeom prst="rect">
            <a:avLst/>
          </a:prstGeom>
        </p:spPr>
      </p:pic>
    </p:spTree>
    <p:extLst>
      <p:ext uri="{BB962C8B-B14F-4D97-AF65-F5344CB8AC3E}">
        <p14:creationId xmlns:p14="http://schemas.microsoft.com/office/powerpoint/2010/main" val="1440685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zh-CN" altLang="zh-CN" b="1" dirty="0"/>
              <a:t>实验</a:t>
            </a:r>
          </a:p>
          <a:p>
            <a:pPr lvl="1"/>
            <a:r>
              <a:rPr lang="zh-CN" altLang="zh-CN" dirty="0"/>
              <a:t>如下图，</a:t>
            </a:r>
            <a:r>
              <a:rPr lang="en-US" altLang="zh-CN" dirty="0"/>
              <a:t>SIMD</a:t>
            </a:r>
            <a:r>
              <a:rPr lang="zh-CN" altLang="zh-CN" dirty="0"/>
              <a:t>位宽的增加对算法提升明显</a:t>
            </a:r>
            <a:r>
              <a:rPr lang="zh-CN" altLang="zh-CN" dirty="0"/>
              <a:t> </a:t>
            </a:r>
            <a:endParaRPr kumimoji="1" lang="zh-CN" altLang="en-US" dirty="0"/>
          </a:p>
        </p:txBody>
      </p:sp>
      <p:pic>
        <p:nvPicPr>
          <p:cNvPr id="4" name="图片 3"/>
          <p:cNvPicPr/>
          <p:nvPr/>
        </p:nvPicPr>
        <p:blipFill>
          <a:blip r:embed="rId2"/>
          <a:stretch>
            <a:fillRect/>
          </a:stretch>
        </p:blipFill>
        <p:spPr>
          <a:xfrm>
            <a:off x="2068512" y="2571750"/>
            <a:ext cx="4385393" cy="2749867"/>
          </a:xfrm>
          <a:prstGeom prst="rect">
            <a:avLst/>
          </a:prstGeom>
        </p:spPr>
      </p:pic>
    </p:spTree>
    <p:extLst>
      <p:ext uri="{BB962C8B-B14F-4D97-AF65-F5344CB8AC3E}">
        <p14:creationId xmlns:p14="http://schemas.microsoft.com/office/powerpoint/2010/main" val="727582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5</a:t>
            </a:r>
            <a:endParaRPr kumimoji="1" lang="zh-CN" altLang="en-US" dirty="0"/>
          </a:p>
        </p:txBody>
      </p:sp>
      <p:sp>
        <p:nvSpPr>
          <p:cNvPr id="3" name="内容占位符 2"/>
          <p:cNvSpPr>
            <a:spLocks noGrp="1"/>
          </p:cNvSpPr>
          <p:nvPr>
            <p:ph idx="1"/>
          </p:nvPr>
        </p:nvSpPr>
        <p:spPr/>
        <p:txBody>
          <a:bodyPr/>
          <a:lstStyle/>
          <a:p>
            <a:r>
              <a:rPr lang="zh-CN" altLang="zh-CN" b="1" dirty="0"/>
              <a:t>结论</a:t>
            </a:r>
          </a:p>
          <a:p>
            <a:pPr lvl="1"/>
            <a:r>
              <a:rPr lang="zh-CN" altLang="zh-CN" dirty="0" smtClean="0"/>
              <a:t>本文</a:t>
            </a:r>
            <a:r>
              <a:rPr lang="zh-CN" altLang="zh-CN" dirty="0"/>
              <a:t>提出了一种高效的归并排序算法，并对当前的</a:t>
            </a:r>
            <a:r>
              <a:rPr lang="en-US" altLang="zh-CN" dirty="0"/>
              <a:t> CPU </a:t>
            </a:r>
            <a:r>
              <a:rPr lang="zh-CN" altLang="zh-CN" dirty="0"/>
              <a:t>体系结构的详细的分析</a:t>
            </a:r>
            <a:r>
              <a:rPr lang="zh-CN" altLang="zh-CN" dirty="0" smtClean="0"/>
              <a:t>。</a:t>
            </a:r>
            <a:endParaRPr lang="zh-CN" altLang="en-US" dirty="0" smtClean="0"/>
          </a:p>
          <a:p>
            <a:pPr lvl="1"/>
            <a:r>
              <a:rPr lang="zh-CN" altLang="zh-CN" dirty="0" smtClean="0"/>
              <a:t>利用</a:t>
            </a:r>
            <a:r>
              <a:rPr lang="zh-CN" altLang="zh-CN" dirty="0"/>
              <a:t>现代处理器的架构特点，得到了显著的性能效益，包括缓存减少缓存未命中，减少访问延迟，</a:t>
            </a:r>
            <a:r>
              <a:rPr lang="en-US" altLang="zh-CN" dirty="0"/>
              <a:t>SIMD </a:t>
            </a:r>
            <a:r>
              <a:rPr lang="zh-CN" altLang="zh-CN" dirty="0"/>
              <a:t>并行优化，多核之间的分区和多路合并来消除带宽限制</a:t>
            </a:r>
            <a:r>
              <a:rPr lang="zh-CN" altLang="zh-CN" dirty="0" smtClean="0"/>
              <a:t>。</a:t>
            </a:r>
            <a:endParaRPr lang="zh-CN" altLang="en-US" dirty="0" smtClean="0"/>
          </a:p>
          <a:p>
            <a:pPr lvl="1"/>
            <a:r>
              <a:rPr lang="zh-CN" altLang="zh-CN" dirty="0" smtClean="0"/>
              <a:t>算法</a:t>
            </a:r>
            <a:r>
              <a:rPr lang="zh-CN" altLang="zh-CN" dirty="0"/>
              <a:t>在</a:t>
            </a:r>
            <a:r>
              <a:rPr lang="en-US" altLang="zh-CN" dirty="0"/>
              <a:t>64</a:t>
            </a:r>
            <a:r>
              <a:rPr lang="zh-CN" altLang="zh-CN" dirty="0"/>
              <a:t>位宽的</a:t>
            </a:r>
            <a:r>
              <a:rPr lang="en-US" altLang="zh-CN" dirty="0"/>
              <a:t>SIMD</a:t>
            </a:r>
            <a:r>
              <a:rPr lang="zh-CN" altLang="zh-CN" dirty="0"/>
              <a:t>下表现出良好的可拓展性，性能远超</a:t>
            </a:r>
            <a:r>
              <a:rPr lang="en-US" altLang="zh-CN" dirty="0"/>
              <a:t> 32</a:t>
            </a:r>
            <a:r>
              <a:rPr lang="zh-CN" altLang="zh-CN" dirty="0"/>
              <a:t>核。</a:t>
            </a:r>
            <a:r>
              <a:rPr lang="zh-CN" altLang="zh-CN" dirty="0"/>
              <a:t> </a:t>
            </a:r>
            <a:endParaRPr kumimoji="1" lang="zh-CN" altLang="en-US" dirty="0"/>
          </a:p>
        </p:txBody>
      </p:sp>
    </p:spTree>
    <p:extLst>
      <p:ext uri="{BB962C8B-B14F-4D97-AF65-F5344CB8AC3E}">
        <p14:creationId xmlns:p14="http://schemas.microsoft.com/office/powerpoint/2010/main" val="713090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p:txBody>
          <a:bodyPr/>
          <a:lstStyle/>
          <a:p>
            <a:r>
              <a:rPr lang="en-US" altLang="zh-CN" b="1" dirty="0"/>
              <a:t>FPGA: What’s in it for a Database? </a:t>
            </a:r>
            <a:endParaRPr lang="zh-CN" altLang="zh-CN" b="1" dirty="0"/>
          </a:p>
          <a:p>
            <a:r>
              <a:rPr lang="zh-CN" altLang="en-US" dirty="0" smtClean="0"/>
              <a:t>讨论</a:t>
            </a:r>
            <a:r>
              <a:rPr lang="en-US" altLang="zh-CN" dirty="0"/>
              <a:t>FPGA</a:t>
            </a:r>
            <a:r>
              <a:rPr lang="zh-CN" altLang="zh-CN" dirty="0"/>
              <a:t>（</a:t>
            </a:r>
            <a:r>
              <a:rPr lang="en-US" altLang="zh-CN" dirty="0"/>
              <a:t>field-programmable gate arrays</a:t>
            </a:r>
            <a:r>
              <a:rPr lang="zh-CN" altLang="zh-CN" dirty="0" smtClean="0"/>
              <a:t>）可</a:t>
            </a:r>
            <a:r>
              <a:rPr lang="zh-CN" altLang="zh-CN" dirty="0"/>
              <a:t>编程门阵列（可编程</a:t>
            </a:r>
            <a:r>
              <a:rPr lang="zh-CN" altLang="zh-CN" dirty="0" smtClean="0"/>
              <a:t>硬件</a:t>
            </a:r>
            <a:r>
              <a:rPr lang="zh-CN" altLang="en-US" dirty="0" smtClean="0"/>
              <a:t>）；</a:t>
            </a:r>
          </a:p>
          <a:p>
            <a:r>
              <a:rPr lang="zh-CN" altLang="zh-CN" dirty="0" smtClean="0"/>
              <a:t>目前</a:t>
            </a:r>
            <a:r>
              <a:rPr lang="zh-CN" altLang="zh-CN" dirty="0"/>
              <a:t>硬件的发展使得传统的数据库技术必须和硬件资源结合才能得到最大的性能提升。</a:t>
            </a:r>
            <a:r>
              <a:rPr lang="zh-CN" altLang="zh-CN" dirty="0"/>
              <a:t> </a:t>
            </a:r>
            <a:endParaRPr kumimoji="1" lang="zh-CN" altLang="en-US" dirty="0"/>
          </a:p>
        </p:txBody>
      </p:sp>
    </p:spTree>
    <p:extLst>
      <p:ext uri="{BB962C8B-B14F-4D97-AF65-F5344CB8AC3E}">
        <p14:creationId xmlns:p14="http://schemas.microsoft.com/office/powerpoint/2010/main" val="1957300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p:txBody>
          <a:bodyPr/>
          <a:lstStyle/>
          <a:p>
            <a:r>
              <a:rPr lang="zh-CN" altLang="zh-CN" dirty="0"/>
              <a:t>使用特定领域的硬件处理器来加速数据库处理的想法早已有之。早在</a:t>
            </a:r>
            <a:r>
              <a:rPr lang="en-US" altLang="zh-CN" dirty="0"/>
              <a:t>70</a:t>
            </a:r>
            <a:r>
              <a:rPr lang="zh-CN" altLang="zh-CN" dirty="0"/>
              <a:t>年代就出现了</a:t>
            </a:r>
            <a:r>
              <a:rPr lang="en-US" altLang="zh-CN" dirty="0"/>
              <a:t>“</a:t>
            </a:r>
            <a:r>
              <a:rPr lang="zh-CN" altLang="zh-CN" dirty="0"/>
              <a:t>数据库机</a:t>
            </a:r>
            <a:r>
              <a:rPr lang="en-US" altLang="zh-CN" dirty="0"/>
              <a:t>”</a:t>
            </a:r>
            <a:r>
              <a:rPr lang="zh-CN" altLang="zh-CN" dirty="0"/>
              <a:t>的想法但宣告失败。大量的先期成本代价过高，跟不上通用性</a:t>
            </a:r>
            <a:r>
              <a:rPr lang="en-US" altLang="zh-CN" dirty="0"/>
              <a:t>CPU</a:t>
            </a:r>
            <a:r>
              <a:rPr lang="zh-CN" altLang="zh-CN" dirty="0"/>
              <a:t>的发展因此宣告失败</a:t>
            </a:r>
            <a:r>
              <a:rPr lang="zh-CN" altLang="zh-CN" dirty="0" smtClean="0"/>
              <a:t>。</a:t>
            </a:r>
            <a:endParaRPr lang="zh-CN" altLang="en-US" dirty="0" smtClean="0"/>
          </a:p>
          <a:p>
            <a:r>
              <a:rPr lang="zh-CN" altLang="zh-CN" dirty="0"/>
              <a:t>但现在通用</a:t>
            </a:r>
            <a:r>
              <a:rPr lang="en-US" altLang="zh-CN" dirty="0"/>
              <a:t>CPU</a:t>
            </a:r>
            <a:r>
              <a:rPr lang="zh-CN" altLang="zh-CN" dirty="0"/>
              <a:t>的时钟周期速度增加已经减缓，另一方面，硬件芯片设计的前期成本已经几乎完全消除，因此</a:t>
            </a:r>
            <a:r>
              <a:rPr lang="en-US" altLang="zh-CN" dirty="0"/>
              <a:t>FPGA</a:t>
            </a:r>
            <a:r>
              <a:rPr lang="zh-CN" altLang="zh-CN" dirty="0"/>
              <a:t>的思想重现。作为异构多核系统的一部分，</a:t>
            </a:r>
            <a:r>
              <a:rPr lang="en-US" altLang="zh-CN" dirty="0"/>
              <a:t>FPGA</a:t>
            </a:r>
            <a:r>
              <a:rPr lang="zh-CN" altLang="zh-CN" dirty="0"/>
              <a:t>将作为一个特定的处理单元，用来在硬件中解决数据或计算密集型子任务</a:t>
            </a:r>
            <a:r>
              <a:rPr lang="zh-CN" altLang="zh-CN" dirty="0" smtClean="0"/>
              <a:t>。</a:t>
            </a:r>
            <a:endParaRPr lang="zh-CN" altLang="zh-CN" dirty="0"/>
          </a:p>
          <a:p>
            <a:endParaRPr kumimoji="1" lang="zh-CN" altLang="en-US" dirty="0"/>
          </a:p>
        </p:txBody>
      </p:sp>
    </p:spTree>
    <p:extLst>
      <p:ext uri="{BB962C8B-B14F-4D97-AF65-F5344CB8AC3E}">
        <p14:creationId xmlns:p14="http://schemas.microsoft.com/office/powerpoint/2010/main" val="2107239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a:xfrm>
            <a:off x="533400" y="1268417"/>
            <a:ext cx="5455920" cy="4751387"/>
          </a:xfrm>
        </p:spPr>
        <p:txBody>
          <a:bodyPr/>
          <a:lstStyle/>
          <a:p>
            <a:r>
              <a:rPr lang="en-US" altLang="zh-CN" dirty="0" smtClean="0"/>
              <a:t>FGPA</a:t>
            </a:r>
            <a:r>
              <a:rPr lang="zh-CN" altLang="en-US" dirty="0" smtClean="0"/>
              <a:t>基础：</a:t>
            </a:r>
          </a:p>
          <a:p>
            <a:pPr lvl="1"/>
            <a:r>
              <a:rPr lang="en-US" altLang="zh-CN" dirty="0"/>
              <a:t>FPGA</a:t>
            </a:r>
            <a:r>
              <a:rPr lang="zh-CN" altLang="zh-CN" dirty="0"/>
              <a:t>的核心是一系列的查找表（</a:t>
            </a:r>
            <a:r>
              <a:rPr lang="en-US" altLang="zh-CN" dirty="0"/>
              <a:t>lookup tables</a:t>
            </a:r>
            <a:r>
              <a:rPr lang="zh-CN" altLang="zh-CN" dirty="0" smtClean="0"/>
              <a:t>）</a:t>
            </a:r>
            <a:endParaRPr lang="zh-CN" altLang="en-US" dirty="0" smtClean="0"/>
          </a:p>
          <a:p>
            <a:pPr lvl="2"/>
            <a:r>
              <a:rPr lang="zh-CN" altLang="zh-CN" dirty="0"/>
              <a:t>一系列的输入和一个输出。一个</a:t>
            </a:r>
            <a:r>
              <a:rPr lang="en-US" altLang="zh-CN" dirty="0"/>
              <a:t>LUT</a:t>
            </a:r>
            <a:r>
              <a:rPr lang="zh-CN" altLang="zh-CN" dirty="0"/>
              <a:t>可以通过编程来实现任意</a:t>
            </a:r>
            <a:r>
              <a:rPr lang="en-US" altLang="zh-CN" dirty="0"/>
              <a:t>k</a:t>
            </a:r>
            <a:r>
              <a:rPr lang="zh-CN" altLang="zh-CN" dirty="0"/>
              <a:t>输入的布尔函数。高度的灵活性是它最大的优点，但他相比于普通</a:t>
            </a:r>
            <a:r>
              <a:rPr lang="en-US" altLang="zh-CN" dirty="0"/>
              <a:t>CPU</a:t>
            </a:r>
            <a:r>
              <a:rPr lang="zh-CN" altLang="zh-CN" dirty="0"/>
              <a:t>来说时钟要慢（即速度较慢）</a:t>
            </a:r>
            <a:endParaRPr lang="zh-CN" altLang="en-US" dirty="0" smtClean="0"/>
          </a:p>
          <a:p>
            <a:pPr lvl="1"/>
            <a:r>
              <a:rPr lang="en-US" altLang="zh-CN" dirty="0"/>
              <a:t>FGPA</a:t>
            </a:r>
            <a:r>
              <a:rPr lang="zh-CN" altLang="zh-CN" dirty="0" smtClean="0"/>
              <a:t>可以</a:t>
            </a:r>
            <a:r>
              <a:rPr lang="zh-CN" altLang="zh-CN" dirty="0"/>
              <a:t>被用来实现一些基本的逻辑门数字电路（比如与门、或门、异或门、非门）或者更复杂一些的组合逻辑功能，比如译码器等。</a:t>
            </a:r>
            <a:r>
              <a:rPr lang="zh-CN" altLang="zh-CN" dirty="0"/>
              <a:t> </a:t>
            </a:r>
            <a:endParaRPr kumimoji="1" lang="zh-CN" altLang="en-US" dirty="0"/>
          </a:p>
        </p:txBody>
      </p:sp>
      <p:pic>
        <p:nvPicPr>
          <p:cNvPr id="4" name="图片 3"/>
          <p:cNvPicPr/>
          <p:nvPr/>
        </p:nvPicPr>
        <p:blipFill>
          <a:blip r:embed="rId2"/>
          <a:stretch>
            <a:fillRect/>
          </a:stretch>
        </p:blipFill>
        <p:spPr>
          <a:xfrm>
            <a:off x="6434772" y="1484342"/>
            <a:ext cx="1874838" cy="1416973"/>
          </a:xfrm>
          <a:prstGeom prst="rect">
            <a:avLst/>
          </a:prstGeom>
        </p:spPr>
      </p:pic>
    </p:spTree>
    <p:extLst>
      <p:ext uri="{BB962C8B-B14F-4D97-AF65-F5344CB8AC3E}">
        <p14:creationId xmlns:p14="http://schemas.microsoft.com/office/powerpoint/2010/main" val="977128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p:txBody>
          <a:bodyPr/>
          <a:lstStyle/>
          <a:p>
            <a:r>
              <a:rPr lang="en-US" altLang="zh-CN" dirty="0" smtClean="0"/>
              <a:t>FPGAS</a:t>
            </a:r>
            <a:r>
              <a:rPr lang="zh-CN" altLang="en-US" dirty="0" smtClean="0"/>
              <a:t>的</a:t>
            </a:r>
            <a:r>
              <a:rPr lang="zh-CN" altLang="zh-CN" dirty="0"/>
              <a:t>异步执行</a:t>
            </a:r>
            <a:r>
              <a:rPr lang="zh-CN" altLang="zh-CN" dirty="0"/>
              <a:t> </a:t>
            </a:r>
            <a:r>
              <a:rPr lang="zh-CN" altLang="en-US" dirty="0" smtClean="0"/>
              <a:t>应用</a:t>
            </a:r>
            <a:endParaRPr lang="zh-CN" altLang="en-US" dirty="0" smtClean="0"/>
          </a:p>
          <a:p>
            <a:pPr lvl="1"/>
            <a:r>
              <a:rPr lang="zh-CN" altLang="zh-CN" dirty="0"/>
              <a:t>给定一个</a:t>
            </a:r>
            <a:r>
              <a:rPr lang="zh-CN" altLang="zh-CN" dirty="0" smtClean="0"/>
              <a:t>查询</a:t>
            </a:r>
            <a:r>
              <a:rPr lang="zh-CN" altLang="en-US" dirty="0" smtClean="0"/>
              <a:t>：</a:t>
            </a:r>
          </a:p>
          <a:p>
            <a:pPr lvl="2"/>
            <a:r>
              <a:rPr lang="en-US" altLang="zh-CN" dirty="0"/>
              <a:t>SELECT </a:t>
            </a:r>
            <a:r>
              <a:rPr lang="en-US" altLang="zh-CN" dirty="0" err="1"/>
              <a:t>Price,Volume</a:t>
            </a:r>
            <a:r>
              <a:rPr lang="en-US" altLang="zh-CN" dirty="0"/>
              <a:t/>
            </a:r>
            <a:br>
              <a:rPr lang="en-US" altLang="zh-CN" dirty="0"/>
            </a:br>
            <a:r>
              <a:rPr lang="en-US" altLang="zh-CN" dirty="0"/>
              <a:t>FROM Trades (Q</a:t>
            </a:r>
            <a:r>
              <a:rPr lang="en-US" altLang="zh-CN" sz="200" dirty="0"/>
              <a:t>1</a:t>
            </a:r>
            <a:r>
              <a:rPr lang="en-US" altLang="zh-CN" dirty="0" smtClean="0"/>
              <a:t>)</a:t>
            </a:r>
            <a:r>
              <a:rPr lang="zh-CN" altLang="en-US" dirty="0" smtClean="0"/>
              <a:t/>
            </a:r>
            <a:br>
              <a:rPr lang="zh-CN" altLang="en-US" dirty="0" smtClean="0"/>
            </a:br>
            <a:r>
              <a:rPr lang="en-US" altLang="zh-CN" dirty="0"/>
              <a:t>WHERE Symbol="UBSN" AND </a:t>
            </a:r>
            <a:r>
              <a:rPr lang="en-US" altLang="zh-CN" dirty="0" smtClean="0"/>
              <a:t>Volume&gt;100000 </a:t>
            </a:r>
            <a:endParaRPr lang="en-US" altLang="zh-CN" dirty="0"/>
          </a:p>
          <a:p>
            <a:pPr lvl="1"/>
            <a:r>
              <a:rPr lang="zh-CN" altLang="zh-CN" dirty="0"/>
              <a:t>传统的</a:t>
            </a:r>
            <a:r>
              <a:rPr lang="en-US" altLang="zh-CN" dirty="0"/>
              <a:t>CPU</a:t>
            </a:r>
            <a:r>
              <a:rPr lang="zh-CN" altLang="zh-CN" dirty="0"/>
              <a:t>执行必然是同步</a:t>
            </a:r>
            <a:r>
              <a:rPr lang="zh-CN" altLang="zh-CN" dirty="0" smtClean="0"/>
              <a:t>的</a:t>
            </a:r>
            <a:r>
              <a:rPr lang="zh-CN" altLang="en-US" dirty="0" smtClean="0"/>
              <a:t>，</a:t>
            </a:r>
            <a:r>
              <a:rPr lang="zh-CN" altLang="en-US" dirty="0" smtClean="0"/>
              <a:t>如下左图</a:t>
            </a:r>
          </a:p>
          <a:p>
            <a:pPr lvl="1"/>
            <a:r>
              <a:rPr lang="en-US" altLang="zh-CN" dirty="0" smtClean="0"/>
              <a:t>FGPA</a:t>
            </a:r>
            <a:r>
              <a:rPr lang="zh-CN" altLang="zh-CN" dirty="0"/>
              <a:t>中可以异步执行，</a:t>
            </a:r>
            <a:r>
              <a:rPr lang="zh-CN" altLang="zh-CN" dirty="0" smtClean="0"/>
              <a:t>如</a:t>
            </a:r>
            <a:r>
              <a:rPr lang="zh-CN" altLang="en-US" dirty="0" smtClean="0"/>
              <a:t>下右图</a:t>
            </a:r>
            <a:r>
              <a:rPr lang="zh-CN" altLang="zh-CN" dirty="0" smtClean="0"/>
              <a:t>，</a:t>
            </a:r>
            <a:r>
              <a:rPr lang="zh-CN" altLang="zh-CN" dirty="0"/>
              <a:t>提高效率。</a:t>
            </a:r>
            <a:r>
              <a:rPr lang="zh-CN" altLang="zh-CN" dirty="0"/>
              <a:t> </a:t>
            </a:r>
            <a:endParaRPr kumimoji="1" lang="zh-CN" altLang="en-US" dirty="0"/>
          </a:p>
        </p:txBody>
      </p:sp>
      <p:pic>
        <p:nvPicPr>
          <p:cNvPr id="4" name="图片 3"/>
          <p:cNvPicPr/>
          <p:nvPr/>
        </p:nvPicPr>
        <p:blipFill>
          <a:blip r:embed="rId2"/>
          <a:stretch>
            <a:fillRect/>
          </a:stretch>
        </p:blipFill>
        <p:spPr>
          <a:xfrm>
            <a:off x="860583" y="3682538"/>
            <a:ext cx="3162777" cy="2333277"/>
          </a:xfrm>
          <a:prstGeom prst="rect">
            <a:avLst/>
          </a:prstGeom>
        </p:spPr>
      </p:pic>
      <p:pic>
        <p:nvPicPr>
          <p:cNvPr id="5" name="图片 4"/>
          <p:cNvPicPr/>
          <p:nvPr/>
        </p:nvPicPr>
        <p:blipFill>
          <a:blip r:embed="rId3"/>
          <a:stretch>
            <a:fillRect/>
          </a:stretch>
        </p:blipFill>
        <p:spPr>
          <a:xfrm>
            <a:off x="4533900" y="3716474"/>
            <a:ext cx="3101340" cy="2299341"/>
          </a:xfrm>
          <a:prstGeom prst="rect">
            <a:avLst/>
          </a:prstGeom>
        </p:spPr>
      </p:pic>
    </p:spTree>
    <p:extLst>
      <p:ext uri="{BB962C8B-B14F-4D97-AF65-F5344CB8AC3E}">
        <p14:creationId xmlns:p14="http://schemas.microsoft.com/office/powerpoint/2010/main" val="108011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论文</a:t>
            </a:r>
            <a:r>
              <a:rPr kumimoji="1" lang="en-US" altLang="zh-CN" dirty="0"/>
              <a:t>1</a:t>
            </a:r>
            <a:endParaRPr kumimoji="1" lang="zh-CN" altLang="en-US" dirty="0"/>
          </a:p>
        </p:txBody>
      </p:sp>
      <p:sp>
        <p:nvSpPr>
          <p:cNvPr id="3" name="内容占位符 2"/>
          <p:cNvSpPr>
            <a:spLocks noGrp="1"/>
          </p:cNvSpPr>
          <p:nvPr>
            <p:ph idx="1"/>
          </p:nvPr>
        </p:nvSpPr>
        <p:spPr/>
        <p:txBody>
          <a:bodyPr/>
          <a:lstStyle/>
          <a:p>
            <a:r>
              <a:rPr lang="zh-CN" altLang="zh-CN" dirty="0"/>
              <a:t>本文贡献：</a:t>
            </a:r>
          </a:p>
          <a:p>
            <a:pPr lvl="1"/>
            <a:r>
              <a:rPr lang="zh-CN" altLang="zh-CN" dirty="0"/>
              <a:t>系统的列举了</a:t>
            </a:r>
            <a:r>
              <a:rPr lang="en-US" altLang="zh-CN" dirty="0"/>
              <a:t>hash join</a:t>
            </a:r>
            <a:r>
              <a:rPr lang="zh-CN" altLang="zh-CN" dirty="0"/>
              <a:t>算法的各种变体，并在两个完全不同的架构上进行了评估，研究不同架构会对算法造成多大的影响；</a:t>
            </a:r>
          </a:p>
          <a:p>
            <a:pPr lvl="1"/>
            <a:r>
              <a:rPr lang="zh-CN" altLang="zh-CN" dirty="0"/>
              <a:t>本文展示了一种简单地算法，该算法不分区，简单地构建了共享</a:t>
            </a:r>
            <a:r>
              <a:rPr lang="en-US" altLang="zh-CN" dirty="0"/>
              <a:t>hash</a:t>
            </a:r>
            <a:r>
              <a:rPr lang="zh-CN" altLang="zh-CN" dirty="0"/>
              <a:t>区域，效果要优于其他更复杂的算法。</a:t>
            </a:r>
          </a:p>
          <a:p>
            <a:pPr lvl="1"/>
            <a:r>
              <a:rPr lang="zh-CN" altLang="zh-CN" dirty="0"/>
              <a:t>展现了本文</a:t>
            </a:r>
            <a:r>
              <a:rPr lang="en-US" altLang="zh-CN" dirty="0"/>
              <a:t>no partition</a:t>
            </a:r>
            <a:r>
              <a:rPr lang="zh-CN" altLang="zh-CN" dirty="0"/>
              <a:t>算法如何利用处理器自带的优化来处理数据的倾斜（</a:t>
            </a:r>
            <a:r>
              <a:rPr lang="en-US" altLang="zh-CN" dirty="0"/>
              <a:t>skew</a:t>
            </a:r>
            <a:r>
              <a:rPr lang="zh-CN" altLang="zh-CN" dirty="0"/>
              <a:t>）。</a:t>
            </a:r>
          </a:p>
          <a:p>
            <a:endParaRPr kumimoji="1" lang="zh-CN" altLang="en-US" dirty="0"/>
          </a:p>
        </p:txBody>
      </p:sp>
    </p:spTree>
    <p:extLst>
      <p:ext uri="{BB962C8B-B14F-4D97-AF65-F5344CB8AC3E}">
        <p14:creationId xmlns:p14="http://schemas.microsoft.com/office/powerpoint/2010/main" val="1032191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a:xfrm>
            <a:off x="533400" y="1268417"/>
            <a:ext cx="3478530" cy="4751387"/>
          </a:xfrm>
        </p:spPr>
        <p:txBody>
          <a:bodyPr/>
          <a:lstStyle/>
          <a:p>
            <a:r>
              <a:rPr lang="en-US" altLang="zh-CN" dirty="0"/>
              <a:t>FPGAS</a:t>
            </a:r>
            <a:r>
              <a:rPr lang="zh-CN" altLang="zh-CN" dirty="0"/>
              <a:t>在数据库中的使用</a:t>
            </a:r>
            <a:r>
              <a:rPr lang="zh-CN" altLang="zh-CN" dirty="0"/>
              <a:t> </a:t>
            </a:r>
            <a:endParaRPr lang="zh-CN" altLang="en-US" dirty="0" smtClean="0"/>
          </a:p>
          <a:p>
            <a:pPr lvl="1"/>
            <a:r>
              <a:rPr lang="zh-CN" altLang="zh-CN" dirty="0"/>
              <a:t>嵌入到</a:t>
            </a:r>
            <a:r>
              <a:rPr lang="en-US" altLang="zh-CN" dirty="0"/>
              <a:t>NIC</a:t>
            </a:r>
            <a:r>
              <a:rPr lang="zh-CN" altLang="zh-CN" dirty="0"/>
              <a:t>和</a:t>
            </a:r>
            <a:r>
              <a:rPr lang="en-US" altLang="zh-CN" dirty="0"/>
              <a:t>CPU</a:t>
            </a:r>
            <a:r>
              <a:rPr lang="zh-CN" altLang="zh-CN" dirty="0"/>
              <a:t>之间；</a:t>
            </a:r>
          </a:p>
          <a:p>
            <a:pPr lvl="1"/>
            <a:r>
              <a:rPr lang="zh-CN" altLang="zh-CN" dirty="0"/>
              <a:t>嵌入磁盘与</a:t>
            </a:r>
            <a:r>
              <a:rPr lang="en-US" altLang="zh-CN" dirty="0"/>
              <a:t>CPU</a:t>
            </a:r>
            <a:r>
              <a:rPr lang="zh-CN" altLang="zh-CN" dirty="0"/>
              <a:t>之间；</a:t>
            </a:r>
          </a:p>
          <a:p>
            <a:pPr lvl="1"/>
            <a:r>
              <a:rPr lang="en-US" altLang="zh-CN" dirty="0"/>
              <a:t>FPGAS</a:t>
            </a:r>
            <a:r>
              <a:rPr lang="zh-CN" altLang="zh-CN" dirty="0"/>
              <a:t>自身作为协处理器。</a:t>
            </a:r>
          </a:p>
          <a:p>
            <a:pPr lvl="1"/>
            <a:endParaRPr kumimoji="1" lang="zh-CN" altLang="en-US" dirty="0"/>
          </a:p>
        </p:txBody>
      </p:sp>
      <p:pic>
        <p:nvPicPr>
          <p:cNvPr id="4" name="图片 3"/>
          <p:cNvPicPr/>
          <p:nvPr/>
        </p:nvPicPr>
        <p:blipFill>
          <a:blip r:embed="rId2"/>
          <a:stretch>
            <a:fillRect/>
          </a:stretch>
        </p:blipFill>
        <p:spPr>
          <a:xfrm>
            <a:off x="4904740" y="1495564"/>
            <a:ext cx="3553460" cy="3698736"/>
          </a:xfrm>
          <a:prstGeom prst="rect">
            <a:avLst/>
          </a:prstGeom>
        </p:spPr>
      </p:pic>
    </p:spTree>
    <p:extLst>
      <p:ext uri="{BB962C8B-B14F-4D97-AF65-F5344CB8AC3E}">
        <p14:creationId xmlns:p14="http://schemas.microsoft.com/office/powerpoint/2010/main" val="84994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a:t>6</a:t>
            </a:r>
            <a:endParaRPr kumimoji="1" lang="zh-CN" altLang="en-US" dirty="0"/>
          </a:p>
        </p:txBody>
      </p:sp>
      <p:sp>
        <p:nvSpPr>
          <p:cNvPr id="3" name="内容占位符 2"/>
          <p:cNvSpPr>
            <a:spLocks noGrp="1"/>
          </p:cNvSpPr>
          <p:nvPr>
            <p:ph idx="1"/>
          </p:nvPr>
        </p:nvSpPr>
        <p:spPr/>
        <p:txBody>
          <a:bodyPr/>
          <a:lstStyle/>
          <a:p>
            <a:r>
              <a:rPr lang="zh-CN" altLang="zh-CN" b="1" dirty="0"/>
              <a:t>总结</a:t>
            </a:r>
          </a:p>
          <a:p>
            <a:pPr lvl="1"/>
            <a:r>
              <a:rPr lang="en-US" altLang="zh-CN" dirty="0" smtClean="0"/>
              <a:t>FPGA</a:t>
            </a:r>
            <a:r>
              <a:rPr lang="zh-CN" altLang="zh-CN" dirty="0" smtClean="0"/>
              <a:t>是</a:t>
            </a:r>
            <a:r>
              <a:rPr lang="zh-CN" altLang="zh-CN" dirty="0"/>
              <a:t>作为专用集成电路领域中的一种半定制电路而出现的，既解决了全定制电路的不足，又克服了原有可编程逻辑器件门电路数有限的缺点。</a:t>
            </a:r>
          </a:p>
          <a:p>
            <a:pPr lvl="1"/>
            <a:r>
              <a:rPr lang="en-US" altLang="zh-CN" dirty="0"/>
              <a:t>FPGA</a:t>
            </a:r>
            <a:r>
              <a:rPr lang="zh-CN" altLang="zh-CN" dirty="0"/>
              <a:t>一般来说比专用集成电路（</a:t>
            </a:r>
            <a:r>
              <a:rPr lang="en-US" altLang="zh-CN" dirty="0"/>
              <a:t>ASIC</a:t>
            </a:r>
            <a:r>
              <a:rPr lang="zh-CN" altLang="zh-CN" dirty="0"/>
              <a:t>）的速度要慢，无法完成更复杂的设计，并且会消耗更多的电能</a:t>
            </a:r>
            <a:r>
              <a:rPr lang="zh-CN" altLang="zh-CN" dirty="0" smtClean="0"/>
              <a:t>。</a:t>
            </a:r>
            <a:endParaRPr lang="zh-CN" altLang="en-US" dirty="0" smtClean="0"/>
          </a:p>
          <a:p>
            <a:pPr lvl="1"/>
            <a:r>
              <a:rPr lang="en-US" altLang="zh-CN" dirty="0" smtClean="0"/>
              <a:t>FPGA</a:t>
            </a:r>
            <a:r>
              <a:rPr lang="zh-CN" altLang="zh-CN" dirty="0" smtClean="0"/>
              <a:t>有</a:t>
            </a:r>
            <a:r>
              <a:rPr lang="zh-CN" altLang="zh-CN" dirty="0"/>
              <a:t>很多优点，比如可以快速成品，而且其内部逻辑可以被设计者反复修改，从而改正程序中的错误，此外，使用</a:t>
            </a:r>
            <a:r>
              <a:rPr lang="en-US" altLang="zh-CN" dirty="0"/>
              <a:t>FPGA</a:t>
            </a:r>
            <a:r>
              <a:rPr lang="zh-CN" altLang="zh-CN" dirty="0"/>
              <a:t>进行除错的成本较低</a:t>
            </a:r>
            <a:r>
              <a:rPr lang="zh-CN" altLang="zh-CN" dirty="0" smtClean="0"/>
              <a:t>。</a:t>
            </a:r>
            <a:endParaRPr lang="zh-CN" altLang="en-US" dirty="0" smtClean="0"/>
          </a:p>
          <a:p>
            <a:pPr lvl="1"/>
            <a:r>
              <a:rPr lang="zh-CN" altLang="zh-CN" dirty="0" smtClean="0"/>
              <a:t>在</a:t>
            </a:r>
            <a:r>
              <a:rPr lang="zh-CN" altLang="zh-CN" dirty="0"/>
              <a:t>一些技术更新比较快的行业，</a:t>
            </a:r>
            <a:r>
              <a:rPr lang="en-US" altLang="zh-CN" dirty="0"/>
              <a:t>FPGA</a:t>
            </a:r>
            <a:r>
              <a:rPr lang="zh-CN" altLang="zh-CN" dirty="0"/>
              <a:t>几乎是电子系统中的必要部件，因为在大批量供货前，必须迅速抢占市场，这时</a:t>
            </a:r>
            <a:r>
              <a:rPr lang="en-US" altLang="zh-CN" dirty="0"/>
              <a:t>FPGA</a:t>
            </a:r>
            <a:r>
              <a:rPr lang="zh-CN" altLang="zh-CN" dirty="0"/>
              <a:t>方便灵活的优势就显得很重要。</a:t>
            </a:r>
          </a:p>
          <a:p>
            <a:endParaRPr kumimoji="1" lang="zh-CN" altLang="en-US" dirty="0"/>
          </a:p>
        </p:txBody>
      </p:sp>
    </p:spTree>
    <p:extLst>
      <p:ext uri="{BB962C8B-B14F-4D97-AF65-F5344CB8AC3E}">
        <p14:creationId xmlns:p14="http://schemas.microsoft.com/office/powerpoint/2010/main" val="2042482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总结</a:t>
            </a:r>
            <a:endParaRPr kumimoji="1" lang="zh-CN" altLang="en-US" dirty="0"/>
          </a:p>
        </p:txBody>
      </p:sp>
      <p:sp>
        <p:nvSpPr>
          <p:cNvPr id="3" name="内容占位符 2"/>
          <p:cNvSpPr>
            <a:spLocks noGrp="1"/>
          </p:cNvSpPr>
          <p:nvPr>
            <p:ph idx="1"/>
          </p:nvPr>
        </p:nvSpPr>
        <p:spPr/>
        <p:txBody>
          <a:bodyPr/>
          <a:lstStyle/>
          <a:p>
            <a:r>
              <a:rPr lang="en-US" altLang="zh-CN" dirty="0"/>
              <a:t>hash join</a:t>
            </a:r>
            <a:r>
              <a:rPr lang="zh-CN" altLang="zh-CN" dirty="0"/>
              <a:t>，</a:t>
            </a:r>
            <a:r>
              <a:rPr lang="en-US" altLang="zh-CN" dirty="0"/>
              <a:t>sort-merge</a:t>
            </a:r>
            <a:r>
              <a:rPr lang="zh-CN" altLang="zh-CN" dirty="0"/>
              <a:t>等算法最初是作为软件层面的算法学习的，但它的</a:t>
            </a:r>
            <a:r>
              <a:rPr lang="zh-CN" altLang="zh-CN" dirty="0" smtClean="0"/>
              <a:t>使用与硬件关系</a:t>
            </a:r>
            <a:r>
              <a:rPr lang="zh-CN" altLang="en-US" dirty="0" smtClean="0"/>
              <a:t>密切</a:t>
            </a:r>
            <a:r>
              <a:rPr lang="zh-CN" altLang="zh-CN" dirty="0" smtClean="0"/>
              <a:t>。</a:t>
            </a:r>
            <a:endParaRPr lang="zh-CN" altLang="zh-CN" dirty="0"/>
          </a:p>
          <a:p>
            <a:r>
              <a:rPr lang="zh-CN" altLang="zh-CN" dirty="0"/>
              <a:t>在数十年前速度的瓶颈在于</a:t>
            </a:r>
            <a:r>
              <a:rPr lang="en-US" altLang="zh-CN" dirty="0"/>
              <a:t>IO</a:t>
            </a:r>
            <a:r>
              <a:rPr lang="zh-CN" altLang="zh-CN" dirty="0" smtClean="0"/>
              <a:t>，随着</a:t>
            </a:r>
            <a:r>
              <a:rPr lang="zh-CN" altLang="zh-CN" dirty="0"/>
              <a:t>多核处理器的日益强大，内存空间上升到</a:t>
            </a:r>
            <a:r>
              <a:rPr lang="en-US" altLang="zh-CN" dirty="0"/>
              <a:t>TB</a:t>
            </a:r>
            <a:r>
              <a:rPr lang="zh-CN" altLang="zh-CN" dirty="0"/>
              <a:t>级别</a:t>
            </a:r>
            <a:r>
              <a:rPr lang="zh-CN" altLang="zh-CN" dirty="0" smtClean="0"/>
              <a:t>，这时</a:t>
            </a:r>
            <a:r>
              <a:rPr lang="zh-CN" altLang="zh-CN" dirty="0"/>
              <a:t>性能瓶颈就转向了</a:t>
            </a:r>
            <a:r>
              <a:rPr lang="en-US" altLang="zh-CN" dirty="0"/>
              <a:t>CPU</a:t>
            </a:r>
            <a:r>
              <a:rPr lang="zh-CN" altLang="zh-CN" dirty="0"/>
              <a:t>性能，</a:t>
            </a:r>
            <a:r>
              <a:rPr lang="en-US" altLang="zh-CN" dirty="0"/>
              <a:t>CPU</a:t>
            </a:r>
            <a:r>
              <a:rPr lang="zh-CN" altLang="zh-CN" dirty="0"/>
              <a:t>缓存，</a:t>
            </a:r>
            <a:r>
              <a:rPr lang="en-US" altLang="zh-CN" dirty="0"/>
              <a:t>TLB</a:t>
            </a:r>
            <a:r>
              <a:rPr lang="zh-CN" altLang="zh-CN" dirty="0"/>
              <a:t>的利用，内存带宽等等。</a:t>
            </a:r>
          </a:p>
          <a:p>
            <a:r>
              <a:rPr lang="zh-CN" altLang="zh-CN" dirty="0"/>
              <a:t>论文中提到许多基于多核的并行化优化方案，如</a:t>
            </a:r>
            <a:r>
              <a:rPr lang="en-US" altLang="zh-CN" dirty="0"/>
              <a:t>NUMA</a:t>
            </a:r>
            <a:r>
              <a:rPr lang="zh-CN" altLang="zh-CN" dirty="0"/>
              <a:t>（</a:t>
            </a:r>
            <a:r>
              <a:rPr lang="en-US" altLang="zh-CN" dirty="0"/>
              <a:t>non-uniform memory access</a:t>
            </a:r>
            <a:r>
              <a:rPr lang="zh-CN" altLang="zh-CN" dirty="0"/>
              <a:t>），</a:t>
            </a:r>
            <a:r>
              <a:rPr lang="en-US" altLang="zh-CN" dirty="0"/>
              <a:t>SMT</a:t>
            </a:r>
            <a:r>
              <a:rPr lang="zh-CN" altLang="zh-CN" dirty="0"/>
              <a:t>，</a:t>
            </a:r>
            <a:r>
              <a:rPr lang="en-US" altLang="zh-CN" dirty="0"/>
              <a:t>SIMD</a:t>
            </a:r>
            <a:r>
              <a:rPr lang="zh-CN" altLang="zh-CN" dirty="0"/>
              <a:t>等等</a:t>
            </a:r>
            <a:r>
              <a:rPr lang="zh-CN" altLang="zh-CN" dirty="0" smtClean="0"/>
              <a:t>。</a:t>
            </a:r>
            <a:endParaRPr lang="zh-CN" altLang="en-US" dirty="0" smtClean="0"/>
          </a:p>
          <a:p>
            <a:r>
              <a:rPr lang="zh-CN" altLang="zh-CN" dirty="0" smtClean="0"/>
              <a:t>一些</a:t>
            </a:r>
            <a:r>
              <a:rPr lang="zh-CN" altLang="zh-CN" dirty="0"/>
              <a:t>算法更适合于并行化（双调排序），这也在最新的研究中得以体现。</a:t>
            </a:r>
          </a:p>
          <a:p>
            <a:r>
              <a:rPr lang="zh-CN" altLang="zh-CN" dirty="0"/>
              <a:t>硬件还没有做到足够完善，我们仍需要小心的调参，根据硬件性能，通过分区等手段，尽量多的增加缓存命中，提升性能。</a:t>
            </a:r>
          </a:p>
          <a:p>
            <a:endParaRPr kumimoji="1" lang="zh-CN" altLang="en-US" dirty="0"/>
          </a:p>
        </p:txBody>
      </p:sp>
    </p:spTree>
    <p:extLst>
      <p:ext uri="{BB962C8B-B14F-4D97-AF65-F5344CB8AC3E}">
        <p14:creationId xmlns:p14="http://schemas.microsoft.com/office/powerpoint/2010/main" val="959244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感谢老师一学期的教诲！</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03483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论文</a:t>
            </a:r>
            <a:r>
              <a:rPr kumimoji="1" lang="en-US" altLang="zh-CN" dirty="0"/>
              <a:t>1</a:t>
            </a:r>
            <a:endParaRPr kumimoji="1" lang="zh-CN" altLang="en-US" dirty="0"/>
          </a:p>
        </p:txBody>
      </p:sp>
      <p:sp>
        <p:nvSpPr>
          <p:cNvPr id="3" name="内容占位符 2"/>
          <p:cNvSpPr>
            <a:spLocks noGrp="1"/>
          </p:cNvSpPr>
          <p:nvPr>
            <p:ph idx="1"/>
          </p:nvPr>
        </p:nvSpPr>
        <p:spPr/>
        <p:txBody>
          <a:bodyPr/>
          <a:lstStyle/>
          <a:p>
            <a:r>
              <a:rPr kumimoji="1" lang="en-US" altLang="zh-CN" dirty="0" smtClean="0"/>
              <a:t>Hash</a:t>
            </a:r>
            <a:r>
              <a:rPr kumimoji="1" lang="zh-CN" altLang="en-US" dirty="0" smtClean="0"/>
              <a:t> </a:t>
            </a:r>
            <a:r>
              <a:rPr kumimoji="1" lang="en-US" altLang="zh-CN" dirty="0" smtClean="0"/>
              <a:t>join</a:t>
            </a:r>
            <a:r>
              <a:rPr kumimoji="1" lang="zh-CN" altLang="en-US" dirty="0" smtClean="0"/>
              <a:t>算法简介：</a:t>
            </a:r>
          </a:p>
          <a:p>
            <a:pPr lvl="1"/>
            <a:r>
              <a:rPr lang="en-US" altLang="zh-CN" dirty="0"/>
              <a:t>hash join</a:t>
            </a:r>
            <a:r>
              <a:rPr lang="zh-CN" altLang="zh-CN" dirty="0"/>
              <a:t>分为</a:t>
            </a:r>
            <a:r>
              <a:rPr lang="en-US" altLang="zh-CN" dirty="0"/>
              <a:t>[partition]</a:t>
            </a:r>
            <a:r>
              <a:rPr lang="zh-CN" altLang="zh-CN" dirty="0"/>
              <a:t>，</a:t>
            </a:r>
            <a:r>
              <a:rPr lang="en-US" altLang="zh-CN" dirty="0"/>
              <a:t>build</a:t>
            </a:r>
            <a:r>
              <a:rPr lang="zh-CN" altLang="zh-CN" dirty="0"/>
              <a:t>和</a:t>
            </a:r>
            <a:r>
              <a:rPr lang="en-US" altLang="zh-CN" dirty="0"/>
              <a:t>probe</a:t>
            </a:r>
            <a:r>
              <a:rPr lang="zh-CN" altLang="zh-CN" dirty="0"/>
              <a:t>三部分：</a:t>
            </a:r>
          </a:p>
          <a:p>
            <a:pPr lvl="1"/>
            <a:r>
              <a:rPr lang="en-US" altLang="zh-CN" dirty="0"/>
              <a:t>partition</a:t>
            </a:r>
            <a:r>
              <a:rPr lang="zh-CN" altLang="zh-CN" dirty="0"/>
              <a:t>部分有</a:t>
            </a:r>
            <a:r>
              <a:rPr lang="en-US" altLang="zh-CN" dirty="0"/>
              <a:t>blocking</a:t>
            </a:r>
            <a:r>
              <a:rPr lang="zh-CN" altLang="zh-CN" dirty="0"/>
              <a:t>和</a:t>
            </a:r>
            <a:r>
              <a:rPr lang="en-US" altLang="zh-CN" dirty="0"/>
              <a:t>non-blocking</a:t>
            </a:r>
            <a:r>
              <a:rPr lang="zh-CN" altLang="zh-CN" dirty="0"/>
              <a:t>两种方法：</a:t>
            </a:r>
          </a:p>
          <a:p>
            <a:pPr lvl="2"/>
            <a:r>
              <a:rPr lang="en-US" altLang="zh-CN" dirty="0"/>
              <a:t>blocking</a:t>
            </a:r>
            <a:r>
              <a:rPr lang="zh-CN" altLang="zh-CN" dirty="0"/>
              <a:t>：分为两种，</a:t>
            </a:r>
            <a:r>
              <a:rPr lang="en-US" altLang="zh-CN" dirty="0"/>
              <a:t>p</a:t>
            </a:r>
            <a:r>
              <a:rPr lang="zh-CN" altLang="zh-CN" dirty="0"/>
              <a:t>个线程在一片共享区内，利用同步锁同时构建</a:t>
            </a:r>
            <a:r>
              <a:rPr lang="en-US" altLang="zh-CN" dirty="0"/>
              <a:t>n</a:t>
            </a:r>
            <a:r>
              <a:rPr lang="zh-CN" altLang="zh-CN" dirty="0"/>
              <a:t>个</a:t>
            </a:r>
            <a:r>
              <a:rPr lang="en-US" altLang="zh-CN" dirty="0"/>
              <a:t>partition(</a:t>
            </a:r>
            <a:r>
              <a:rPr lang="en-US" altLang="zh-CN" b="1" dirty="0"/>
              <a:t>Shared partitioning join</a:t>
            </a:r>
            <a:r>
              <a:rPr lang="en-US" altLang="zh-CN" dirty="0"/>
              <a:t>)</a:t>
            </a:r>
            <a:r>
              <a:rPr lang="zh-CN" altLang="zh-CN" dirty="0"/>
              <a:t>；或者</a:t>
            </a:r>
            <a:r>
              <a:rPr lang="en-US" altLang="zh-CN" dirty="0"/>
              <a:t>p</a:t>
            </a:r>
            <a:r>
              <a:rPr lang="zh-CN" altLang="zh-CN" dirty="0"/>
              <a:t>个线程各自独立对自己负责的数据划分为</a:t>
            </a:r>
            <a:r>
              <a:rPr lang="en-US" altLang="zh-CN" dirty="0"/>
              <a:t>n</a:t>
            </a:r>
            <a:r>
              <a:rPr lang="zh-CN" altLang="zh-CN" dirty="0"/>
              <a:t>个</a:t>
            </a:r>
            <a:r>
              <a:rPr lang="en-US" altLang="zh-CN" dirty="0"/>
              <a:t>partition</a:t>
            </a:r>
            <a:r>
              <a:rPr lang="zh-CN" altLang="zh-CN" dirty="0"/>
              <a:t>，然后将</a:t>
            </a:r>
            <a:r>
              <a:rPr lang="en-US" altLang="zh-CN" dirty="0"/>
              <a:t>n*p</a:t>
            </a:r>
            <a:r>
              <a:rPr lang="zh-CN" altLang="zh-CN" dirty="0"/>
              <a:t>个</a:t>
            </a:r>
            <a:r>
              <a:rPr lang="en-US" altLang="zh-CN" dirty="0"/>
              <a:t>partition</a:t>
            </a:r>
            <a:r>
              <a:rPr lang="zh-CN" altLang="zh-CN" dirty="0"/>
              <a:t>合并为</a:t>
            </a:r>
            <a:r>
              <a:rPr lang="en-US" altLang="zh-CN" dirty="0"/>
              <a:t>n</a:t>
            </a:r>
            <a:r>
              <a:rPr lang="zh-CN" altLang="zh-CN" dirty="0"/>
              <a:t>个</a:t>
            </a:r>
            <a:r>
              <a:rPr lang="en-US" altLang="zh-CN" dirty="0"/>
              <a:t>partition(</a:t>
            </a:r>
            <a:r>
              <a:rPr lang="en-US" altLang="zh-CN" b="1" dirty="0"/>
              <a:t>Independent partitioning join</a:t>
            </a:r>
            <a:r>
              <a:rPr lang="en-US" altLang="zh-CN" dirty="0"/>
              <a:t>)</a:t>
            </a:r>
            <a:r>
              <a:rPr lang="zh-CN" altLang="zh-CN" dirty="0"/>
              <a:t>。</a:t>
            </a:r>
          </a:p>
          <a:p>
            <a:pPr lvl="2"/>
            <a:r>
              <a:rPr lang="zh-CN" altLang="zh-CN" dirty="0"/>
              <a:t>执行两趟遍历，第一遍精确计算出各个</a:t>
            </a:r>
            <a:r>
              <a:rPr lang="en-US" altLang="zh-CN" dirty="0"/>
              <a:t>partition</a:t>
            </a:r>
            <a:r>
              <a:rPr lang="zh-CN" altLang="zh-CN" dirty="0"/>
              <a:t>的结果大小，然后预先分配好空间；第二遍由再实际分配</a:t>
            </a:r>
            <a:r>
              <a:rPr lang="en-US" altLang="zh-CN" dirty="0"/>
              <a:t>(</a:t>
            </a:r>
            <a:r>
              <a:rPr lang="en-US" altLang="zh-CN" b="1" dirty="0"/>
              <a:t>Radix partitioning join</a:t>
            </a:r>
            <a:r>
              <a:rPr lang="en-US" altLang="zh-CN" dirty="0"/>
              <a:t>)</a:t>
            </a:r>
            <a:r>
              <a:rPr lang="zh-CN" altLang="zh-CN" dirty="0"/>
              <a:t>。</a:t>
            </a:r>
          </a:p>
          <a:p>
            <a:pPr lvl="1"/>
            <a:r>
              <a:rPr lang="en-US" altLang="zh-CN" dirty="0"/>
              <a:t>build</a:t>
            </a:r>
            <a:r>
              <a:rPr lang="zh-CN" altLang="zh-CN" dirty="0"/>
              <a:t>部分：第</a:t>
            </a:r>
            <a:r>
              <a:rPr lang="en-US" altLang="zh-CN" dirty="0" err="1"/>
              <a:t>i</a:t>
            </a:r>
            <a:r>
              <a:rPr lang="zh-CN" altLang="zh-CN" dirty="0"/>
              <a:t>个线程处理</a:t>
            </a:r>
            <a:r>
              <a:rPr lang="en-US" altLang="zh-CN" dirty="0"/>
              <a:t>R</a:t>
            </a:r>
            <a:r>
              <a:rPr lang="en-US" altLang="zh-CN" baseline="-25000" dirty="0"/>
              <a:t>i+0∗n </a:t>
            </a:r>
            <a:r>
              <a:rPr lang="en-US" altLang="zh-CN" dirty="0"/>
              <a:t>, R</a:t>
            </a:r>
            <a:r>
              <a:rPr lang="en-US" altLang="zh-CN" baseline="-25000" dirty="0"/>
              <a:t>i+1∗n </a:t>
            </a:r>
            <a:r>
              <a:rPr lang="en-US" altLang="zh-CN" dirty="0"/>
              <a:t>, R</a:t>
            </a:r>
            <a:r>
              <a:rPr lang="en-US" altLang="zh-CN" baseline="-25000" dirty="0"/>
              <a:t>i+2∗n</a:t>
            </a:r>
            <a:r>
              <a:rPr lang="en-US" altLang="zh-CN" dirty="0"/>
              <a:t>…</a:t>
            </a:r>
            <a:r>
              <a:rPr lang="zh-CN" altLang="zh-CN" dirty="0"/>
              <a:t>分区。</a:t>
            </a:r>
          </a:p>
          <a:p>
            <a:pPr lvl="1"/>
            <a:r>
              <a:rPr lang="en-US" altLang="zh-CN" dirty="0"/>
              <a:t>Probe</a:t>
            </a:r>
            <a:r>
              <a:rPr lang="zh-CN" altLang="zh-CN" dirty="0"/>
              <a:t>部分：第</a:t>
            </a:r>
            <a:r>
              <a:rPr lang="en-US" altLang="zh-CN" dirty="0" err="1"/>
              <a:t>i</a:t>
            </a:r>
            <a:r>
              <a:rPr lang="zh-CN" altLang="zh-CN" dirty="0"/>
              <a:t>个线程处理</a:t>
            </a:r>
            <a:r>
              <a:rPr lang="en-US" altLang="zh-CN" dirty="0"/>
              <a:t>S</a:t>
            </a:r>
            <a:r>
              <a:rPr lang="en-US" altLang="zh-CN" baseline="-25000" dirty="0"/>
              <a:t>i+0∗n </a:t>
            </a:r>
            <a:r>
              <a:rPr lang="en-US" altLang="zh-CN" dirty="0"/>
              <a:t>, S</a:t>
            </a:r>
            <a:r>
              <a:rPr lang="en-US" altLang="zh-CN" baseline="-25000" dirty="0"/>
              <a:t>i+1∗n </a:t>
            </a:r>
            <a:r>
              <a:rPr lang="en-US" altLang="zh-CN" dirty="0"/>
              <a:t>, S</a:t>
            </a:r>
            <a:r>
              <a:rPr lang="en-US" altLang="zh-CN" baseline="-25000" dirty="0"/>
              <a:t>i+2∗n</a:t>
            </a:r>
            <a:r>
              <a:rPr lang="en-US" altLang="zh-CN" dirty="0"/>
              <a:t>…</a:t>
            </a:r>
            <a:r>
              <a:rPr lang="zh-CN" altLang="zh-CN" dirty="0"/>
              <a:t>分区。</a:t>
            </a:r>
          </a:p>
          <a:p>
            <a:pPr lvl="1"/>
            <a:endParaRPr kumimoji="1" lang="zh-CN" altLang="en-US" dirty="0"/>
          </a:p>
        </p:txBody>
      </p:sp>
    </p:spTree>
    <p:extLst>
      <p:ext uri="{BB962C8B-B14F-4D97-AF65-F5344CB8AC3E}">
        <p14:creationId xmlns:p14="http://schemas.microsoft.com/office/powerpoint/2010/main" val="150048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1</a:t>
            </a:r>
            <a:endParaRPr kumimoji="1" lang="zh-CN" altLang="en-US" dirty="0"/>
          </a:p>
        </p:txBody>
      </p:sp>
      <p:sp>
        <p:nvSpPr>
          <p:cNvPr id="3" name="内容占位符 2"/>
          <p:cNvSpPr>
            <a:spLocks noGrp="1"/>
          </p:cNvSpPr>
          <p:nvPr>
            <p:ph idx="1"/>
          </p:nvPr>
        </p:nvSpPr>
        <p:spPr>
          <a:xfrm>
            <a:off x="533400" y="1268417"/>
            <a:ext cx="7879080" cy="4751387"/>
          </a:xfrm>
        </p:spPr>
        <p:txBody>
          <a:bodyPr/>
          <a:lstStyle/>
          <a:p>
            <a:r>
              <a:rPr kumimoji="1" lang="zh-CN" altLang="en-US" dirty="0" smtClean="0"/>
              <a:t>对比实验如下：</a:t>
            </a:r>
          </a:p>
          <a:p>
            <a:pPr lvl="1"/>
            <a:r>
              <a:rPr lang="zh-CN" altLang="zh-CN" dirty="0"/>
              <a:t>可以看到在非均匀的情况下，</a:t>
            </a:r>
            <a:r>
              <a:rPr lang="en-US" altLang="zh-CN" dirty="0"/>
              <a:t>No partitioning</a:t>
            </a:r>
            <a:r>
              <a:rPr lang="zh-CN" altLang="zh-CN" dirty="0"/>
              <a:t>的优势更加明显。</a:t>
            </a:r>
            <a:r>
              <a:rPr lang="zh-CN" altLang="zh-CN" dirty="0"/>
              <a:t> </a:t>
            </a:r>
            <a:endParaRPr kumimoji="1" lang="zh-CN" altLang="en-US" dirty="0"/>
          </a:p>
        </p:txBody>
      </p:sp>
      <p:pic>
        <p:nvPicPr>
          <p:cNvPr id="4" name="图片 3"/>
          <p:cNvPicPr/>
          <p:nvPr/>
        </p:nvPicPr>
        <p:blipFill>
          <a:blip r:embed="rId2"/>
          <a:stretch>
            <a:fillRect/>
          </a:stretch>
        </p:blipFill>
        <p:spPr>
          <a:xfrm>
            <a:off x="805180" y="2625090"/>
            <a:ext cx="6601460" cy="2838450"/>
          </a:xfrm>
          <a:prstGeom prst="rect">
            <a:avLst/>
          </a:prstGeom>
        </p:spPr>
      </p:pic>
    </p:spTree>
    <p:extLst>
      <p:ext uri="{BB962C8B-B14F-4D97-AF65-F5344CB8AC3E}">
        <p14:creationId xmlns:p14="http://schemas.microsoft.com/office/powerpoint/2010/main" val="130070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论文</a:t>
            </a:r>
            <a:r>
              <a:rPr kumimoji="1" lang="en-US" altLang="zh-CN" dirty="0" smtClean="0"/>
              <a:t>1</a:t>
            </a:r>
            <a:endParaRPr kumimoji="1" lang="zh-CN" altLang="en-US" dirty="0"/>
          </a:p>
        </p:txBody>
      </p:sp>
      <p:sp>
        <p:nvSpPr>
          <p:cNvPr id="3" name="内容占位符 2"/>
          <p:cNvSpPr>
            <a:spLocks noGrp="1"/>
          </p:cNvSpPr>
          <p:nvPr>
            <p:ph idx="1"/>
          </p:nvPr>
        </p:nvSpPr>
        <p:spPr/>
        <p:txBody>
          <a:bodyPr/>
          <a:lstStyle/>
          <a:p>
            <a:r>
              <a:rPr lang="en-US" altLang="zh-CN" dirty="0"/>
              <a:t>Performance Counters</a:t>
            </a:r>
            <a:r>
              <a:rPr lang="zh-CN" altLang="zh-CN" dirty="0"/>
              <a:t>：</a:t>
            </a:r>
            <a:r>
              <a:rPr lang="zh-CN" altLang="zh-CN" dirty="0"/>
              <a:t> </a:t>
            </a:r>
            <a:endParaRPr lang="zh-CN" altLang="en-US" dirty="0" smtClean="0"/>
          </a:p>
          <a:p>
            <a:pPr lvl="1"/>
            <a:r>
              <a:rPr lang="zh-CN" altLang="zh-CN" dirty="0"/>
              <a:t>多处理器时代，代码与底层表现渐行</a:t>
            </a:r>
            <a:r>
              <a:rPr lang="zh-CN" altLang="zh-CN" dirty="0" smtClean="0"/>
              <a:t>渐远</a:t>
            </a:r>
            <a:r>
              <a:rPr lang="zh-CN" altLang="en-US" dirty="0" smtClean="0"/>
              <a:t>：</a:t>
            </a:r>
          </a:p>
          <a:p>
            <a:pPr lvl="2"/>
            <a:r>
              <a:rPr lang="zh-CN" altLang="zh-CN" dirty="0"/>
              <a:t>缓存未命中有可能是其他核刷新了缓存</a:t>
            </a:r>
            <a:r>
              <a:rPr lang="zh-CN" altLang="zh-CN" dirty="0" smtClean="0"/>
              <a:t>，优化</a:t>
            </a:r>
            <a:r>
              <a:rPr lang="zh-CN" altLang="zh-CN" dirty="0"/>
              <a:t>变得十分复杂</a:t>
            </a:r>
            <a:r>
              <a:rPr lang="zh-CN" altLang="zh-CN" dirty="0"/>
              <a:t> </a:t>
            </a:r>
            <a:endParaRPr lang="zh-CN" altLang="en-US" dirty="0"/>
          </a:p>
          <a:p>
            <a:pPr lvl="2"/>
            <a:r>
              <a:rPr lang="zh-CN" altLang="zh-CN" dirty="0"/>
              <a:t>锁竞争造成的消耗无法体现为</a:t>
            </a:r>
            <a:r>
              <a:rPr lang="en-US" altLang="zh-CN" dirty="0"/>
              <a:t>L3</a:t>
            </a:r>
            <a:r>
              <a:rPr lang="zh-CN" altLang="zh-CN" dirty="0"/>
              <a:t>或</a:t>
            </a:r>
            <a:r>
              <a:rPr lang="en-US" altLang="zh-CN" dirty="0"/>
              <a:t>TLB</a:t>
            </a:r>
            <a:r>
              <a:rPr lang="zh-CN" altLang="zh-CN" dirty="0"/>
              <a:t>的</a:t>
            </a:r>
            <a:r>
              <a:rPr lang="en-US" altLang="zh-CN" dirty="0" smtClean="0"/>
              <a:t>miss</a:t>
            </a:r>
            <a:endParaRPr kumimoji="1" lang="zh-CN" altLang="en-US" dirty="0"/>
          </a:p>
        </p:txBody>
      </p:sp>
      <p:pic>
        <p:nvPicPr>
          <p:cNvPr id="4" name="图片 3"/>
          <p:cNvPicPr/>
          <p:nvPr/>
        </p:nvPicPr>
        <p:blipFill>
          <a:blip r:embed="rId2"/>
          <a:stretch>
            <a:fillRect/>
          </a:stretch>
        </p:blipFill>
        <p:spPr>
          <a:xfrm>
            <a:off x="533400" y="3474721"/>
            <a:ext cx="3695700" cy="2289492"/>
          </a:xfrm>
          <a:prstGeom prst="rect">
            <a:avLst/>
          </a:prstGeom>
        </p:spPr>
      </p:pic>
      <p:pic>
        <p:nvPicPr>
          <p:cNvPr id="5" name="图片 4"/>
          <p:cNvPicPr/>
          <p:nvPr/>
        </p:nvPicPr>
        <p:blipFill>
          <a:blip r:embed="rId3"/>
          <a:stretch>
            <a:fillRect/>
          </a:stretch>
        </p:blipFill>
        <p:spPr>
          <a:xfrm>
            <a:off x="4326254" y="3474722"/>
            <a:ext cx="3480435" cy="2289492"/>
          </a:xfrm>
          <a:prstGeom prst="rect">
            <a:avLst/>
          </a:prstGeom>
        </p:spPr>
      </p:pic>
    </p:spTree>
    <p:extLst>
      <p:ext uri="{BB962C8B-B14F-4D97-AF65-F5344CB8AC3E}">
        <p14:creationId xmlns:p14="http://schemas.microsoft.com/office/powerpoint/2010/main" val="612972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论文</a:t>
            </a:r>
            <a:r>
              <a:rPr kumimoji="1" lang="en-US" altLang="zh-CN" dirty="0" smtClean="0"/>
              <a:t>1</a:t>
            </a:r>
            <a:endParaRPr kumimoji="1" lang="zh-CN" altLang="en-US" dirty="0"/>
          </a:p>
        </p:txBody>
      </p:sp>
      <p:sp>
        <p:nvSpPr>
          <p:cNvPr id="3" name="内容占位符 2"/>
          <p:cNvSpPr>
            <a:spLocks noGrp="1"/>
          </p:cNvSpPr>
          <p:nvPr>
            <p:ph idx="1"/>
          </p:nvPr>
        </p:nvSpPr>
        <p:spPr>
          <a:xfrm>
            <a:off x="533400" y="1268417"/>
            <a:ext cx="4575810" cy="4751387"/>
          </a:xfrm>
        </p:spPr>
        <p:txBody>
          <a:bodyPr/>
          <a:lstStyle/>
          <a:p>
            <a:r>
              <a:rPr lang="en-US" altLang="zh-CN" b="1" dirty="0"/>
              <a:t>Speedup from </a:t>
            </a:r>
            <a:r>
              <a:rPr lang="en-US" altLang="zh-CN" b="1" dirty="0" smtClean="0"/>
              <a:t>SMT</a:t>
            </a:r>
            <a:endParaRPr lang="zh-CN" altLang="en-US" b="1" dirty="0" smtClean="0"/>
          </a:p>
          <a:p>
            <a:pPr lvl="1"/>
            <a:r>
              <a:rPr lang="zh-CN" altLang="zh-CN" dirty="0"/>
              <a:t>在线程数少于</a:t>
            </a:r>
            <a:r>
              <a:rPr lang="en-US" altLang="zh-CN" dirty="0"/>
              <a:t>6</a:t>
            </a:r>
            <a:r>
              <a:rPr lang="zh-CN" altLang="zh-CN" dirty="0"/>
              <a:t>时，每个核分配一个线程，四种算法都线性</a:t>
            </a:r>
            <a:r>
              <a:rPr lang="zh-CN" altLang="zh-CN" dirty="0" smtClean="0"/>
              <a:t>增长</a:t>
            </a:r>
            <a:endParaRPr lang="zh-CN" altLang="en-US" dirty="0" smtClean="0"/>
          </a:p>
          <a:p>
            <a:pPr lvl="1"/>
            <a:r>
              <a:rPr lang="zh-CN" altLang="zh-CN" dirty="0" smtClean="0"/>
              <a:t>在</a:t>
            </a:r>
            <a:r>
              <a:rPr lang="zh-CN" altLang="zh-CN" dirty="0"/>
              <a:t>大于六个线程时，采取轮训的策略分配</a:t>
            </a:r>
            <a:r>
              <a:rPr lang="zh-CN" altLang="zh-CN" dirty="0" smtClean="0"/>
              <a:t>线程</a:t>
            </a:r>
            <a:r>
              <a:rPr lang="zh-CN" altLang="en-US" dirty="0" smtClean="0"/>
              <a:t>：</a:t>
            </a:r>
          </a:p>
          <a:p>
            <a:pPr lvl="2"/>
            <a:r>
              <a:rPr lang="zh-CN" altLang="zh-CN" dirty="0" smtClean="0"/>
              <a:t>在</a:t>
            </a:r>
            <a:r>
              <a:rPr lang="zh-CN" altLang="zh-CN" dirty="0"/>
              <a:t>少于六个线程时四种算法都聚有良好的可</a:t>
            </a:r>
            <a:r>
              <a:rPr lang="zh-CN" altLang="zh-CN" dirty="0" smtClean="0"/>
              <a:t>拓展性</a:t>
            </a:r>
            <a:endParaRPr lang="zh-CN" altLang="en-US" dirty="0" smtClean="0"/>
          </a:p>
          <a:p>
            <a:pPr lvl="2"/>
            <a:r>
              <a:rPr lang="zh-CN" altLang="zh-CN" dirty="0" smtClean="0"/>
              <a:t>多于</a:t>
            </a:r>
            <a:r>
              <a:rPr lang="zh-CN" altLang="zh-CN" dirty="0"/>
              <a:t>六个时，只有</a:t>
            </a:r>
            <a:r>
              <a:rPr lang="en-US" altLang="zh-CN" dirty="0"/>
              <a:t>NO</a:t>
            </a:r>
            <a:r>
              <a:rPr lang="zh-CN" altLang="zh-CN" dirty="0"/>
              <a:t>的线性拓展性得以保持。</a:t>
            </a:r>
            <a:r>
              <a:rPr lang="zh-CN" altLang="zh-CN" dirty="0"/>
              <a:t> </a:t>
            </a:r>
            <a:endParaRPr lang="zh-CN" altLang="zh-CN" b="1" dirty="0"/>
          </a:p>
          <a:p>
            <a:pPr lvl="1"/>
            <a:r>
              <a:rPr lang="en-US" altLang="zh-CN" dirty="0" smtClean="0"/>
              <a:t>NO</a:t>
            </a:r>
            <a:r>
              <a:rPr lang="zh-CN" altLang="zh-CN" dirty="0"/>
              <a:t>没有针对缓存性能进行优化，因此造成了许多的</a:t>
            </a:r>
            <a:r>
              <a:rPr lang="en-US" altLang="zh-CN" dirty="0"/>
              <a:t>cache miss</a:t>
            </a:r>
            <a:r>
              <a:rPr lang="zh-CN" altLang="zh-CN" dirty="0"/>
              <a:t>，这给</a:t>
            </a:r>
            <a:r>
              <a:rPr lang="en-US" altLang="zh-CN" dirty="0"/>
              <a:t>SMT</a:t>
            </a:r>
            <a:r>
              <a:rPr lang="zh-CN" altLang="zh-CN" dirty="0"/>
              <a:t>的优化留下了</a:t>
            </a:r>
            <a:r>
              <a:rPr lang="zh-CN" altLang="zh-CN" dirty="0" smtClean="0"/>
              <a:t>空间</a:t>
            </a:r>
            <a:endParaRPr kumimoji="1" lang="zh-CN" altLang="en-US" dirty="0"/>
          </a:p>
        </p:txBody>
      </p:sp>
      <p:pic>
        <p:nvPicPr>
          <p:cNvPr id="4" name="图片 3"/>
          <p:cNvPicPr/>
          <p:nvPr/>
        </p:nvPicPr>
        <p:blipFill>
          <a:blip r:embed="rId2"/>
          <a:stretch>
            <a:fillRect/>
          </a:stretch>
        </p:blipFill>
        <p:spPr>
          <a:xfrm>
            <a:off x="5331142" y="1371287"/>
            <a:ext cx="3812858" cy="3050540"/>
          </a:xfrm>
          <a:prstGeom prst="rect">
            <a:avLst/>
          </a:prstGeom>
        </p:spPr>
      </p:pic>
    </p:spTree>
    <p:extLst>
      <p:ext uri="{BB962C8B-B14F-4D97-AF65-F5344CB8AC3E}">
        <p14:creationId xmlns:p14="http://schemas.microsoft.com/office/powerpoint/2010/main" val="979246882"/>
      </p:ext>
    </p:extLst>
  </p:cSld>
  <p:clrMapOvr>
    <a:masterClrMapping/>
  </p:clrMapOvr>
</p:sld>
</file>

<file path=ppt/theme/theme1.xml><?xml version="1.0" encoding="utf-8"?>
<a:theme xmlns:a="http://schemas.openxmlformats.org/drawingml/2006/main" name="littletotoro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Tahoma"/>
        <a:ea typeface="黑体"/>
        <a:cs typeface=""/>
      </a:majorFont>
      <a:minorFont>
        <a:latin typeface="Arial"/>
        <a:ea typeface="黑体"/>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1905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000000"/>
        </a:solidFill>
        <a:ln w="1905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littletotoro_blue</Template>
  <TotalTime>2437</TotalTime>
  <Words>3913</Words>
  <Application>Microsoft Macintosh PowerPoint</Application>
  <PresentationFormat>全屏显示(4:3)</PresentationFormat>
  <Paragraphs>260</Paragraphs>
  <Slides>53</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53</vt:i4>
      </vt:variant>
    </vt:vector>
  </HeadingPairs>
  <TitlesOfParts>
    <vt:vector size="66" baseType="lpstr">
      <vt:lpstr>Adobe Garamond Pro Bold</vt:lpstr>
      <vt:lpstr>Calibri</vt:lpstr>
      <vt:lpstr>Candara</vt:lpstr>
      <vt:lpstr>Georgia</vt:lpstr>
      <vt:lpstr>Segoe UI</vt:lpstr>
      <vt:lpstr>Tahoma</vt:lpstr>
      <vt:lpstr>Times New Roman</vt:lpstr>
      <vt:lpstr>Wingdings</vt:lpstr>
      <vt:lpstr>方正姚体</vt:lpstr>
      <vt:lpstr>黑体</vt:lpstr>
      <vt:lpstr>宋体</vt:lpstr>
      <vt:lpstr>Arial</vt:lpstr>
      <vt:lpstr>littletotoro_blue</vt:lpstr>
      <vt:lpstr>期末论文研读</vt:lpstr>
      <vt:lpstr>概述</vt:lpstr>
      <vt:lpstr>概述</vt:lpstr>
      <vt:lpstr>论文1</vt:lpstr>
      <vt:lpstr>论文1</vt:lpstr>
      <vt:lpstr>论文1</vt:lpstr>
      <vt:lpstr>论文1</vt:lpstr>
      <vt:lpstr>论文1</vt:lpstr>
      <vt:lpstr>论文1</vt:lpstr>
      <vt:lpstr>论文1</vt:lpstr>
      <vt:lpstr>论文2</vt:lpstr>
      <vt:lpstr>论文2</vt:lpstr>
      <vt:lpstr>论文2</vt:lpstr>
      <vt:lpstr>论文2</vt:lpstr>
      <vt:lpstr>论文2</vt:lpstr>
      <vt:lpstr>论文2</vt:lpstr>
      <vt:lpstr>论文3</vt:lpstr>
      <vt:lpstr>论文3</vt:lpstr>
      <vt:lpstr>论文3</vt:lpstr>
      <vt:lpstr>论文3</vt:lpstr>
      <vt:lpstr>论文3</vt:lpstr>
      <vt:lpstr>论文3</vt:lpstr>
      <vt:lpstr>论文3</vt:lpstr>
      <vt:lpstr>论文3</vt:lpstr>
      <vt:lpstr>论文3</vt:lpstr>
      <vt:lpstr>论文3</vt:lpstr>
      <vt:lpstr>论文3</vt:lpstr>
      <vt:lpstr>论文4</vt:lpstr>
      <vt:lpstr>论文4</vt:lpstr>
      <vt:lpstr>论文4</vt:lpstr>
      <vt:lpstr>论文4</vt:lpstr>
      <vt:lpstr>论文4</vt:lpstr>
      <vt:lpstr>论文4</vt:lpstr>
      <vt:lpstr>论文4</vt:lpstr>
      <vt:lpstr>论文4</vt:lpstr>
      <vt:lpstr>论文4</vt:lpstr>
      <vt:lpstr>论文4</vt:lpstr>
      <vt:lpstr>论文5</vt:lpstr>
      <vt:lpstr>论文5</vt:lpstr>
      <vt:lpstr>论文5</vt:lpstr>
      <vt:lpstr>论文5</vt:lpstr>
      <vt:lpstr>论文5</vt:lpstr>
      <vt:lpstr>论文5</vt:lpstr>
      <vt:lpstr>论文5</vt:lpstr>
      <vt:lpstr>论文5</vt:lpstr>
      <vt:lpstr>论文6</vt:lpstr>
      <vt:lpstr>论文6</vt:lpstr>
      <vt:lpstr>论文6</vt:lpstr>
      <vt:lpstr>论文6</vt:lpstr>
      <vt:lpstr>论文6</vt:lpstr>
      <vt:lpstr>论文6</vt:lpstr>
      <vt:lpstr>总结</vt:lpstr>
      <vt:lpstr>感谢老师一学期的教诲！</vt:lpstr>
    </vt:vector>
  </TitlesOfParts>
  <Company>Tsinghua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Rain</dc:creator>
  <cp:lastModifiedBy>康荣</cp:lastModifiedBy>
  <cp:revision>384</cp:revision>
  <dcterms:created xsi:type="dcterms:W3CDTF">2013-03-03T07:24:31Z</dcterms:created>
  <dcterms:modified xsi:type="dcterms:W3CDTF">2016-06-14T19:59:45Z</dcterms:modified>
</cp:coreProperties>
</file>